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1026" r:id="rId3"/>
    <p:sldId id="1049" r:id="rId4"/>
    <p:sldId id="1027" r:id="rId5"/>
    <p:sldId id="256" r:id="rId6"/>
    <p:sldId id="1054" r:id="rId7"/>
    <p:sldId id="1083" r:id="rId8"/>
    <p:sldId id="1082" r:id="rId9"/>
    <p:sldId id="1028" r:id="rId10"/>
    <p:sldId id="1055" r:id="rId11"/>
    <p:sldId id="1056" r:id="rId12"/>
    <p:sldId id="1057" r:id="rId13"/>
    <p:sldId id="1029" r:id="rId14"/>
    <p:sldId id="1033" r:id="rId15"/>
    <p:sldId id="1058" r:id="rId16"/>
    <p:sldId id="1059" r:id="rId17"/>
    <p:sldId id="1030" r:id="rId18"/>
    <p:sldId id="1032" r:id="rId19"/>
    <p:sldId id="1044" r:id="rId20"/>
    <p:sldId id="1045" r:id="rId21"/>
    <p:sldId id="1046" r:id="rId22"/>
    <p:sldId id="1047" r:id="rId23"/>
    <p:sldId id="1048" r:id="rId24"/>
    <p:sldId id="1050" r:id="rId25"/>
    <p:sldId id="1051" r:id="rId26"/>
    <p:sldId id="1052" r:id="rId27"/>
    <p:sldId id="1053" r:id="rId28"/>
    <p:sldId id="1031" r:id="rId29"/>
    <p:sldId id="1038" r:id="rId30"/>
    <p:sldId id="1040" r:id="rId31"/>
    <p:sldId id="1041" r:id="rId32"/>
    <p:sldId id="1043" r:id="rId33"/>
    <p:sldId id="1042" r:id="rId34"/>
    <p:sldId id="1039" r:id="rId35"/>
  </p:sldIdLst>
  <p:sldSz cx="12192000" cy="6858000"/>
  <p:notesSz cx="6858000" cy="9144000"/>
  <p:embeddedFontLst>
    <p:embeddedFont>
      <p:font typeface="等线" panose="02010600030101010101" pitchFamily="2" charset="-122"/>
      <p:regular r:id="rId39"/>
    </p:embeddedFont>
    <p:embeddedFont>
      <p:font typeface="微软雅黑" panose="020B0503020204020204" pitchFamily="34" charset="-122"/>
      <p:regular r:id="rId40"/>
    </p:embeddedFont>
    <p:embeddedFont>
      <p:font typeface="珠穆朗玛—乌金苏通体" panose="01010100010101010101" pitchFamily="2" charset="0"/>
      <p:regular r:id="rId41"/>
    </p:embeddedFont>
    <p:embeddedFont>
      <p:font typeface="Calibri" panose="020F0502020204030204" charset="0"/>
      <p:regular r:id="rId42"/>
      <p:bold r:id="rId43"/>
      <p:italic r:id="rId44"/>
      <p:boldItalic r:id="rId4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F7F7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842" autoAdjust="0"/>
  </p:normalViewPr>
  <p:slideViewPr>
    <p:cSldViewPr snapToGrid="0">
      <p:cViewPr varScale="1">
        <p:scale>
          <a:sx n="63" d="100"/>
          <a:sy n="63" d="100"/>
        </p:scale>
        <p:origin x="7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font" Target="fonts/font7.fntdata"/><Relationship Id="rId44" Type="http://schemas.openxmlformats.org/officeDocument/2006/relationships/font" Target="fonts/font6.fntdata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等腰三角形 17"/>
          <p:cNvSpPr/>
          <p:nvPr/>
        </p:nvSpPr>
        <p:spPr>
          <a:xfrm>
            <a:off x="1587376" y="214829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flipV="1">
            <a:off x="1587376" y="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204114" y="2245475"/>
            <a:ext cx="7866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理论和代码实现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1174125" y="482854"/>
            <a:ext cx="518317" cy="114300"/>
            <a:chOff x="9398000" y="-562174"/>
            <a:chExt cx="518317" cy="114300"/>
          </a:xfrm>
        </p:grpSpPr>
        <p:sp>
          <p:nvSpPr>
            <p:cNvPr id="24" name="矩形 23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098474" y="3547898"/>
            <a:ext cx="6096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     小组成员：王淑荣  王福乐  申凯  王小苇  李雪妮  李韫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/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2021.12.9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7520" y="2157730"/>
            <a:ext cx="111702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Compression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Transition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层可以起到压缩模型的作用。假定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Transition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的上接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DenseBlock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得到的特征图数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量为 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m ,Transition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层可以产生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[</a:t>
            </a:r>
            <a:r>
              <a:rPr lang="el-GR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θ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m] 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个特征（通过卷积层），其中</a:t>
            </a:r>
            <a:r>
              <a:rPr lang="el-GR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θ∈</a:t>
            </a:r>
            <a:r>
              <a:rPr lang="zh-CN" altLang="el-GR" b="1" dirty="0">
                <a:latin typeface="等线" panose="02010600030101010101" pitchFamily="2" charset="-122"/>
                <a:ea typeface="等线" panose="02010600030101010101" pitchFamily="2" charset="-122"/>
              </a:rPr>
              <a:t>（</a:t>
            </a:r>
            <a:r>
              <a:rPr lang="el-GR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0,1]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是压缩系数（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compression rate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）。当</a:t>
            </a:r>
            <a:r>
              <a:rPr lang="el-GR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Θ=1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时，特征个数经过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Transition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层没有变化，即无压缩，而当压缩系数小于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时，这种结构称为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，一般使用</a:t>
            </a:r>
            <a:r>
              <a:rPr lang="el-GR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Θ=0.5</a:t>
            </a:r>
            <a:r>
              <a:rPr lang="zh-CN" altLang="el-GR" b="1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对于使用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bottleneck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DenseBlock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结构和压缩系数小于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Transition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组合结构称为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556895" y="380704"/>
            <a:ext cx="113487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Implementation Details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在ImageNet数据集上，使用4个DenseNet-BC，输入图像大小为224x224，第一层卷积包含2k个7x7卷积，滑动为2；其它层的卷积核数量根据 k 的大小而定。ImageNet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上使用的网络配置如下表所示。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5763" r="5705" b="8751"/>
          <a:stretch>
            <a:fillRect/>
          </a:stretch>
        </p:blipFill>
        <p:spPr>
          <a:xfrm>
            <a:off x="1419225" y="1882140"/>
            <a:ext cx="8801735" cy="44215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 flipV="1">
            <a:off x="0" y="0"/>
            <a:ext cx="9017248" cy="470971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860801" y="3064622"/>
            <a:ext cx="447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DenseNet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优势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3205" y="2195184"/>
            <a:ext cx="26255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珠穆朗玛—乌金苏通体" panose="01010100010101010101" pitchFamily="2" charset="0"/>
                <a:ea typeface="珠穆朗玛—乌金苏通体" panose="01010100010101010101" pitchFamily="2" charset="0"/>
                <a:cs typeface="珠穆朗玛—乌金苏通体" panose="01010100010101010101" pitchFamily="2" charset="0"/>
              </a:rPr>
              <a:t>PART 02</a:t>
            </a:r>
            <a:endParaRPr lang="zh-CN" altLang="en-US" sz="5400" dirty="0">
              <a:solidFill>
                <a:schemeClr val="tx1">
                  <a:lumMod val="65000"/>
                  <a:lumOff val="35000"/>
                </a:schemeClr>
              </a:solidFill>
              <a:latin typeface="珠穆朗玛—乌金苏通体" panose="01010100010101010101" pitchFamily="2" charset="0"/>
              <a:cs typeface="珠穆朗玛—乌金苏通体" panose="01010100010101010101" pitchFamily="2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36842" y="4303392"/>
            <a:ext cx="518317" cy="114300"/>
            <a:chOff x="9398000" y="-562174"/>
            <a:chExt cx="518317" cy="114300"/>
          </a:xfrm>
        </p:grpSpPr>
        <p:sp>
          <p:nvSpPr>
            <p:cNvPr id="9" name="矩形 8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006850" y="524817"/>
            <a:ext cx="3897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DenseNet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与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ResNet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41400" y="1138227"/>
            <a:ext cx="10429240" cy="212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（深度残差网络，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Deep residual network, 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: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通过建立前面层与后面层之间的“短路连接”，这有助于训练过程中梯度的反向传播，从而能训练出更深的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CNN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网络。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：采用密集连接机制，即互相连接所有的层，每个层都会与前面所有层在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channel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维度上连接（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concat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）在一起，实现特征重用，作为下一层的输入。这样，不但减缓了梯度消失的现象，也使其可以在参数与计算量更少的情况下实现比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更优的性能。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2465" y="3416935"/>
            <a:ext cx="5576570" cy="30137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006850" y="484177"/>
            <a:ext cx="3897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DenseNet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优势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itle 6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67677" y="2018030"/>
            <a:ext cx="10975975" cy="446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000" tIns="36000" rIns="72000" bIns="3600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Font typeface="Arial" panose="020B0604020202020204" pitchFamily="34" charset="0"/>
              <a:buAutoNum type="arabicPeriod"/>
            </a:pPr>
            <a:r>
              <a:rPr lang="zh-CN" altLang="en-US" b="1" dirty="0">
                <a:solidFill>
                  <a:srgbClr val="595959"/>
                </a:solidFill>
                <a:latin typeface="微软雅黑" panose="020B0503020204020204" pitchFamily="34" charset="-122"/>
              </a:rPr>
              <a:t>更强的梯度流动：</a:t>
            </a: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</a:rPr>
              <a:t>由于密集连接方式，DenseNet提升了梯度的反向传播，使得网络更容易训练。由于每层可以直达最后的误差信号，实现了隐式的“deep supervision”。误差信号可以很容易地传播到较早的层，所以较早的层可以从最终分类层获得直接监管（监督）。</a:t>
            </a: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</a:rPr>
              <a:t>     </a:t>
            </a:r>
            <a:r>
              <a:rPr lang="en-US" altLang="zh-CN" dirty="0" err="1">
                <a:solidFill>
                  <a:srgbClr val="595959"/>
                </a:solidFill>
                <a:latin typeface="微软雅黑" panose="020B0503020204020204" pitchFamily="34" charset="-122"/>
              </a:rPr>
              <a:t>DenseNet</a:t>
            </a: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</a:rPr>
              <a:t>减轻了vanishing-gradient（梯度消失）。梯度消失问题在网络深度越深的时候越容易出现，原因就是输入信息和梯度信息在很多层之间传递导致的，</a:t>
            </a: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sym typeface="+mn-ea"/>
              </a:rPr>
              <a:t>密集连接的特殊网络，使得每一层都会接受其后所有层的梯度，而不是像普通卷积链式的反传，因此一定程度上解决了梯度消失的问题。</a:t>
            </a: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marL="0" indent="0"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Font typeface="Arial" panose="020B0604020202020204" pitchFamily="34" charset="0"/>
              <a:buNone/>
            </a:pP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006850" y="484177"/>
            <a:ext cx="3897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DenseNet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优势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Title 6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67360" y="2018030"/>
            <a:ext cx="2960370" cy="4462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000" tIns="36000" rIns="72000" bIns="36000"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indent="0"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altLang="zh-CN" b="1" dirty="0">
                <a:solidFill>
                  <a:srgbClr val="595959"/>
                </a:solidFill>
                <a:latin typeface="微软雅黑" panose="020B0503020204020204" pitchFamily="34" charset="-122"/>
              </a:rPr>
              <a:t>2. </a:t>
            </a:r>
            <a:r>
              <a:rPr lang="zh-CN" altLang="en-US" b="1" dirty="0">
                <a:solidFill>
                  <a:srgbClr val="595959"/>
                </a:solidFill>
                <a:latin typeface="微软雅黑" panose="020B0503020204020204" pitchFamily="34" charset="-122"/>
              </a:rPr>
              <a:t>减少了参数数量：</a:t>
            </a:r>
            <a:endParaRPr lang="zh-CN" altLang="en-US" b="1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marL="0" indent="0"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r>
              <a:rPr lang="zh-CN" altLang="en-US" dirty="0">
                <a:solidFill>
                  <a:srgbClr val="595959"/>
                </a:solidFill>
                <a:latin typeface="微软雅黑" panose="020B0503020204020204" pitchFamily="34" charset="-122"/>
                <a:sym typeface="+mn-ea"/>
              </a:rPr>
              <a:t>通过Concatnate操作使得大量的特征被复用，每个层独有的特征图的通道是较少的，因此相比ResNet, DenseNet参数更少且计算更高效。</a:t>
            </a: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  <a:p>
            <a:pPr algn="just" fontAlgn="base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</a:pPr>
            <a:endParaRPr lang="zh-CN" altLang="en-US" dirty="0">
              <a:solidFill>
                <a:srgbClr val="595959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945842"/>
            <a:ext cx="7411720" cy="50584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 flipV="1">
            <a:off x="0" y="0"/>
            <a:ext cx="9017248" cy="470971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860801" y="3064622"/>
            <a:ext cx="447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实验过程及结果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3205" y="2195184"/>
            <a:ext cx="26255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珠穆朗玛—乌金苏通体" panose="01010100010101010101" pitchFamily="2" charset="0"/>
                <a:ea typeface="珠穆朗玛—乌金苏通体" panose="01010100010101010101" pitchFamily="2" charset="0"/>
                <a:cs typeface="珠穆朗玛—乌金苏通体" panose="01010100010101010101" pitchFamily="2" charset="0"/>
              </a:rPr>
              <a:t>PART 03</a:t>
            </a:r>
            <a:endParaRPr lang="zh-CN" altLang="en-US" sz="5400" dirty="0">
              <a:solidFill>
                <a:schemeClr val="tx1">
                  <a:lumMod val="65000"/>
                  <a:lumOff val="35000"/>
                </a:schemeClr>
              </a:solidFill>
              <a:latin typeface="珠穆朗玛—乌金苏通体" panose="01010100010101010101" pitchFamily="2" charset="0"/>
              <a:cs typeface="珠穆朗玛—乌金苏通体" panose="01010100010101010101" pitchFamily="2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36842" y="4303392"/>
            <a:ext cx="518317" cy="114300"/>
            <a:chOff x="9398000" y="-562174"/>
            <a:chExt cx="518317" cy="114300"/>
          </a:xfrm>
        </p:grpSpPr>
        <p:sp>
          <p:nvSpPr>
            <p:cNvPr id="9" name="矩形 8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0" y="465739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训练过程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85" name="Group 42"/>
          <p:cNvGrpSpPr/>
          <p:nvPr/>
        </p:nvGrpSpPr>
        <p:grpSpPr>
          <a:xfrm>
            <a:off x="4897633" y="3433345"/>
            <a:ext cx="386534" cy="339364"/>
            <a:chOff x="6369689" y="1149437"/>
            <a:chExt cx="386534" cy="339364"/>
          </a:xfrm>
          <a:solidFill>
            <a:schemeClr val="bg1"/>
          </a:solidFill>
        </p:grpSpPr>
        <p:sp>
          <p:nvSpPr>
            <p:cNvPr id="86" name="Freeform 19"/>
            <p:cNvSpPr>
              <a:spLocks noEditPoints="1"/>
            </p:cNvSpPr>
            <p:nvPr/>
          </p:nvSpPr>
          <p:spPr bwMode="auto">
            <a:xfrm>
              <a:off x="6369689" y="1149437"/>
              <a:ext cx="386534" cy="339364"/>
            </a:xfrm>
            <a:custGeom>
              <a:avLst/>
              <a:gdLst>
                <a:gd name="T0" fmla="*/ 248 w 256"/>
                <a:gd name="T1" fmla="*/ 16 h 224"/>
                <a:gd name="T2" fmla="*/ 216 w 256"/>
                <a:gd name="T3" fmla="*/ 16 h 224"/>
                <a:gd name="T4" fmla="*/ 216 w 256"/>
                <a:gd name="T5" fmla="*/ 8 h 224"/>
                <a:gd name="T6" fmla="*/ 208 w 256"/>
                <a:gd name="T7" fmla="*/ 0 h 224"/>
                <a:gd name="T8" fmla="*/ 184 w 256"/>
                <a:gd name="T9" fmla="*/ 0 h 224"/>
                <a:gd name="T10" fmla="*/ 176 w 256"/>
                <a:gd name="T11" fmla="*/ 8 h 224"/>
                <a:gd name="T12" fmla="*/ 176 w 256"/>
                <a:gd name="T13" fmla="*/ 16 h 224"/>
                <a:gd name="T14" fmla="*/ 80 w 256"/>
                <a:gd name="T15" fmla="*/ 16 h 224"/>
                <a:gd name="T16" fmla="*/ 80 w 256"/>
                <a:gd name="T17" fmla="*/ 8 h 224"/>
                <a:gd name="T18" fmla="*/ 72 w 256"/>
                <a:gd name="T19" fmla="*/ 0 h 224"/>
                <a:gd name="T20" fmla="*/ 48 w 256"/>
                <a:gd name="T21" fmla="*/ 0 h 224"/>
                <a:gd name="T22" fmla="*/ 40 w 256"/>
                <a:gd name="T23" fmla="*/ 8 h 224"/>
                <a:gd name="T24" fmla="*/ 40 w 256"/>
                <a:gd name="T25" fmla="*/ 16 h 224"/>
                <a:gd name="T26" fmla="*/ 8 w 256"/>
                <a:gd name="T27" fmla="*/ 16 h 224"/>
                <a:gd name="T28" fmla="*/ 0 w 256"/>
                <a:gd name="T29" fmla="*/ 24 h 224"/>
                <a:gd name="T30" fmla="*/ 0 w 256"/>
                <a:gd name="T31" fmla="*/ 216 h 224"/>
                <a:gd name="T32" fmla="*/ 8 w 256"/>
                <a:gd name="T33" fmla="*/ 224 h 224"/>
                <a:gd name="T34" fmla="*/ 248 w 256"/>
                <a:gd name="T35" fmla="*/ 224 h 224"/>
                <a:gd name="T36" fmla="*/ 256 w 256"/>
                <a:gd name="T37" fmla="*/ 216 h 224"/>
                <a:gd name="T38" fmla="*/ 256 w 256"/>
                <a:gd name="T39" fmla="*/ 24 h 224"/>
                <a:gd name="T40" fmla="*/ 248 w 256"/>
                <a:gd name="T41" fmla="*/ 16 h 224"/>
                <a:gd name="T42" fmla="*/ 192 w 256"/>
                <a:gd name="T43" fmla="*/ 16 h 224"/>
                <a:gd name="T44" fmla="*/ 200 w 256"/>
                <a:gd name="T45" fmla="*/ 16 h 224"/>
                <a:gd name="T46" fmla="*/ 200 w 256"/>
                <a:gd name="T47" fmla="*/ 32 h 224"/>
                <a:gd name="T48" fmla="*/ 192 w 256"/>
                <a:gd name="T49" fmla="*/ 32 h 224"/>
                <a:gd name="T50" fmla="*/ 192 w 256"/>
                <a:gd name="T51" fmla="*/ 16 h 224"/>
                <a:gd name="T52" fmla="*/ 56 w 256"/>
                <a:gd name="T53" fmla="*/ 16 h 224"/>
                <a:gd name="T54" fmla="*/ 64 w 256"/>
                <a:gd name="T55" fmla="*/ 16 h 224"/>
                <a:gd name="T56" fmla="*/ 64 w 256"/>
                <a:gd name="T57" fmla="*/ 32 h 224"/>
                <a:gd name="T58" fmla="*/ 56 w 256"/>
                <a:gd name="T59" fmla="*/ 32 h 224"/>
                <a:gd name="T60" fmla="*/ 56 w 256"/>
                <a:gd name="T61" fmla="*/ 16 h 224"/>
                <a:gd name="T62" fmla="*/ 240 w 256"/>
                <a:gd name="T63" fmla="*/ 208 h 224"/>
                <a:gd name="T64" fmla="*/ 16 w 256"/>
                <a:gd name="T65" fmla="*/ 208 h 224"/>
                <a:gd name="T66" fmla="*/ 16 w 256"/>
                <a:gd name="T67" fmla="*/ 32 h 224"/>
                <a:gd name="T68" fmla="*/ 40 w 256"/>
                <a:gd name="T69" fmla="*/ 32 h 224"/>
                <a:gd name="T70" fmla="*/ 40 w 256"/>
                <a:gd name="T71" fmla="*/ 40 h 224"/>
                <a:gd name="T72" fmla="*/ 48 w 256"/>
                <a:gd name="T73" fmla="*/ 48 h 224"/>
                <a:gd name="T74" fmla="*/ 72 w 256"/>
                <a:gd name="T75" fmla="*/ 48 h 224"/>
                <a:gd name="T76" fmla="*/ 80 w 256"/>
                <a:gd name="T77" fmla="*/ 40 h 224"/>
                <a:gd name="T78" fmla="*/ 80 w 256"/>
                <a:gd name="T79" fmla="*/ 32 h 224"/>
                <a:gd name="T80" fmla="*/ 176 w 256"/>
                <a:gd name="T81" fmla="*/ 32 h 224"/>
                <a:gd name="T82" fmla="*/ 176 w 256"/>
                <a:gd name="T83" fmla="*/ 40 h 224"/>
                <a:gd name="T84" fmla="*/ 184 w 256"/>
                <a:gd name="T85" fmla="*/ 48 h 224"/>
                <a:gd name="T86" fmla="*/ 208 w 256"/>
                <a:gd name="T87" fmla="*/ 48 h 224"/>
                <a:gd name="T88" fmla="*/ 216 w 256"/>
                <a:gd name="T89" fmla="*/ 40 h 224"/>
                <a:gd name="T90" fmla="*/ 216 w 256"/>
                <a:gd name="T91" fmla="*/ 32 h 224"/>
                <a:gd name="T92" fmla="*/ 240 w 256"/>
                <a:gd name="T93" fmla="*/ 32 h 224"/>
                <a:gd name="T94" fmla="*/ 240 w 256"/>
                <a:gd name="T95" fmla="*/ 208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6" h="224">
                  <a:moveTo>
                    <a:pt x="248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8"/>
                    <a:pt x="216" y="8"/>
                    <a:pt x="216" y="8"/>
                  </a:cubicBezTo>
                  <a:cubicBezTo>
                    <a:pt x="216" y="4"/>
                    <a:pt x="212" y="0"/>
                    <a:pt x="20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0" y="0"/>
                    <a:pt x="176" y="4"/>
                    <a:pt x="176" y="8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4"/>
                    <a:pt x="76" y="0"/>
                    <a:pt x="72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4" y="0"/>
                    <a:pt x="40" y="4"/>
                    <a:pt x="40" y="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" y="16"/>
                    <a:pt x="0" y="20"/>
                    <a:pt x="0" y="24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0" y="220"/>
                    <a:pt x="4" y="224"/>
                    <a:pt x="8" y="224"/>
                  </a:cubicBezTo>
                  <a:cubicBezTo>
                    <a:pt x="248" y="224"/>
                    <a:pt x="248" y="224"/>
                    <a:pt x="248" y="224"/>
                  </a:cubicBezTo>
                  <a:cubicBezTo>
                    <a:pt x="252" y="224"/>
                    <a:pt x="256" y="220"/>
                    <a:pt x="256" y="216"/>
                  </a:cubicBezTo>
                  <a:cubicBezTo>
                    <a:pt x="256" y="24"/>
                    <a:pt x="256" y="24"/>
                    <a:pt x="256" y="24"/>
                  </a:cubicBezTo>
                  <a:cubicBezTo>
                    <a:pt x="256" y="20"/>
                    <a:pt x="252" y="16"/>
                    <a:pt x="248" y="16"/>
                  </a:cubicBezTo>
                  <a:close/>
                  <a:moveTo>
                    <a:pt x="192" y="16"/>
                  </a:moveTo>
                  <a:cubicBezTo>
                    <a:pt x="200" y="16"/>
                    <a:pt x="200" y="16"/>
                    <a:pt x="200" y="16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192" y="32"/>
                    <a:pt x="192" y="32"/>
                    <a:pt x="192" y="32"/>
                  </a:cubicBezTo>
                  <a:lnTo>
                    <a:pt x="192" y="16"/>
                  </a:lnTo>
                  <a:close/>
                  <a:moveTo>
                    <a:pt x="56" y="16"/>
                  </a:moveTo>
                  <a:cubicBezTo>
                    <a:pt x="64" y="16"/>
                    <a:pt x="64" y="16"/>
                    <a:pt x="64" y="16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56" y="32"/>
                    <a:pt x="56" y="32"/>
                    <a:pt x="56" y="32"/>
                  </a:cubicBezTo>
                  <a:lnTo>
                    <a:pt x="56" y="16"/>
                  </a:lnTo>
                  <a:close/>
                  <a:moveTo>
                    <a:pt x="240" y="208"/>
                  </a:moveTo>
                  <a:cubicBezTo>
                    <a:pt x="16" y="208"/>
                    <a:pt x="16" y="208"/>
                    <a:pt x="16" y="208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0" y="44"/>
                    <a:pt x="44" y="48"/>
                    <a:pt x="48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6" y="48"/>
                    <a:pt x="80" y="44"/>
                    <a:pt x="80" y="40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4"/>
                    <a:pt x="180" y="48"/>
                    <a:pt x="184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12" y="48"/>
                    <a:pt x="216" y="44"/>
                    <a:pt x="216" y="40"/>
                  </a:cubicBezTo>
                  <a:cubicBezTo>
                    <a:pt x="216" y="32"/>
                    <a:pt x="216" y="32"/>
                    <a:pt x="216" y="32"/>
                  </a:cubicBezTo>
                  <a:cubicBezTo>
                    <a:pt x="240" y="32"/>
                    <a:pt x="240" y="32"/>
                    <a:pt x="240" y="32"/>
                  </a:cubicBezTo>
                  <a:lnTo>
                    <a:pt x="240" y="2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7" name="Freeform 20"/>
            <p:cNvSpPr>
              <a:spLocks noEditPoints="1"/>
            </p:cNvSpPr>
            <p:nvPr/>
          </p:nvSpPr>
          <p:spPr bwMode="auto">
            <a:xfrm>
              <a:off x="6429962" y="1271294"/>
              <a:ext cx="7337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8" name="Freeform 21"/>
            <p:cNvSpPr>
              <a:spLocks noEditPoints="1"/>
            </p:cNvSpPr>
            <p:nvPr/>
          </p:nvSpPr>
          <p:spPr bwMode="auto">
            <a:xfrm>
              <a:off x="6526923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" name="Freeform 22"/>
            <p:cNvSpPr>
              <a:spLocks noEditPoints="1"/>
            </p:cNvSpPr>
            <p:nvPr/>
          </p:nvSpPr>
          <p:spPr bwMode="auto">
            <a:xfrm>
              <a:off x="6623884" y="1271294"/>
              <a:ext cx="72066" cy="7206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0" name="Freeform 23"/>
            <p:cNvSpPr>
              <a:spLocks noEditPoints="1"/>
            </p:cNvSpPr>
            <p:nvPr/>
          </p:nvSpPr>
          <p:spPr bwMode="auto">
            <a:xfrm>
              <a:off x="6429962" y="1366945"/>
              <a:ext cx="7337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1" name="Freeform 24"/>
            <p:cNvSpPr>
              <a:spLocks noEditPoints="1"/>
            </p:cNvSpPr>
            <p:nvPr/>
          </p:nvSpPr>
          <p:spPr bwMode="auto">
            <a:xfrm>
              <a:off x="6526923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" name="Freeform 25"/>
            <p:cNvSpPr>
              <a:spLocks noEditPoints="1"/>
            </p:cNvSpPr>
            <p:nvPr/>
          </p:nvSpPr>
          <p:spPr bwMode="auto">
            <a:xfrm>
              <a:off x="6623884" y="1366945"/>
              <a:ext cx="72066" cy="73376"/>
            </a:xfrm>
            <a:custGeom>
              <a:avLst/>
              <a:gdLst>
                <a:gd name="T0" fmla="*/ 40 w 48"/>
                <a:gd name="T1" fmla="*/ 0 h 48"/>
                <a:gd name="T2" fmla="*/ 8 w 48"/>
                <a:gd name="T3" fmla="*/ 0 h 48"/>
                <a:gd name="T4" fmla="*/ 0 w 48"/>
                <a:gd name="T5" fmla="*/ 8 h 48"/>
                <a:gd name="T6" fmla="*/ 0 w 48"/>
                <a:gd name="T7" fmla="*/ 40 h 48"/>
                <a:gd name="T8" fmla="*/ 8 w 48"/>
                <a:gd name="T9" fmla="*/ 48 h 48"/>
                <a:gd name="T10" fmla="*/ 40 w 48"/>
                <a:gd name="T11" fmla="*/ 48 h 48"/>
                <a:gd name="T12" fmla="*/ 48 w 48"/>
                <a:gd name="T13" fmla="*/ 40 h 48"/>
                <a:gd name="T14" fmla="*/ 48 w 48"/>
                <a:gd name="T15" fmla="*/ 8 h 48"/>
                <a:gd name="T16" fmla="*/ 40 w 48"/>
                <a:gd name="T17" fmla="*/ 0 h 48"/>
                <a:gd name="T18" fmla="*/ 32 w 48"/>
                <a:gd name="T19" fmla="*/ 32 h 48"/>
                <a:gd name="T20" fmla="*/ 16 w 48"/>
                <a:gd name="T21" fmla="*/ 32 h 48"/>
                <a:gd name="T22" fmla="*/ 16 w 48"/>
                <a:gd name="T23" fmla="*/ 16 h 48"/>
                <a:gd name="T24" fmla="*/ 32 w 48"/>
                <a:gd name="T25" fmla="*/ 16 h 48"/>
                <a:gd name="T26" fmla="*/ 32 w 48"/>
                <a:gd name="T27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4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4" y="48"/>
                    <a:pt x="8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4" y="48"/>
                    <a:pt x="48" y="44"/>
                    <a:pt x="48" y="40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  <a:moveTo>
                    <a:pt x="3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772160" y="2050260"/>
          <a:ext cx="5239068" cy="1511300"/>
        </p:xfrm>
        <a:graphic>
          <a:graphicData uri="http://schemas.openxmlformats.org/drawingml/2006/table">
            <a:tbl>
              <a:tblPr firstRow="1" firstCol="1" bandRow="1"/>
              <a:tblGrid>
                <a:gridCol w="1223724"/>
                <a:gridCol w="1338448"/>
                <a:gridCol w="943287"/>
                <a:gridCol w="815816"/>
                <a:gridCol w="917793"/>
              </a:tblGrid>
              <a:tr h="302260"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数据集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图形类别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训练集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验证集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测试集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26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CIFAR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C10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共</a:t>
                      </a:r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45000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260">
                <a:tc vMerge="1"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C100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共</a:t>
                      </a:r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cPr/>
                </a:tc>
                <a:tc vMerge="1">
                  <a:tcPr/>
                </a:tc>
                <a:tc vMerge="1">
                  <a:tcPr/>
                </a:tc>
              </a:tr>
              <a:tr h="302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SVHN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共</a:t>
                      </a:r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67257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26032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2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ILSVRC 2012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共</a:t>
                      </a:r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1000</a:t>
                      </a:r>
                      <a:r>
                        <a:rPr lang="zh-CN" sz="1100" kern="0">
                          <a:solidFill>
                            <a:srgbClr val="000000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类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1200000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50000</a:t>
                      </a:r>
                      <a:endParaRPr lang="zh-CN" sz="1050" kern="10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150000</a:t>
                      </a:r>
                      <a:endParaRPr lang="zh-CN" sz="105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698190" y="3684998"/>
            <a:ext cx="5302878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kern="100" dirty="0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1800" kern="100" dirty="0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个基准数据集进行训练，证明</a:t>
            </a:r>
            <a:r>
              <a:rPr lang="en-US" altLang="zh-CN" sz="1800" kern="100" dirty="0" err="1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DenseNet</a:t>
            </a:r>
            <a:r>
              <a:rPr lang="zh-CN" altLang="zh-CN" sz="1800" kern="100" dirty="0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是否有效，并与</a:t>
            </a:r>
            <a:r>
              <a:rPr lang="en-US" altLang="zh-CN" sz="1800" kern="100" dirty="0" err="1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ResNet</a:t>
            </a:r>
            <a:r>
              <a:rPr lang="zh-CN" altLang="zh-CN" sz="1800" kern="100" dirty="0">
                <a:effectLst/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及其变体进行比较。</a:t>
            </a:r>
            <a:endParaRPr lang="zh-CN" altLang="zh-CN" sz="1800" kern="100" dirty="0">
              <a:effectLst/>
              <a:highlight>
                <a:srgbClr val="FFFF00"/>
              </a:highlight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80774" y="287324"/>
            <a:ext cx="5878856" cy="586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所有网络均采用随机梯度下降法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(SGD)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进行训练。在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batch size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64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的批处理分别进行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、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epoch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的训练。初始学习率设置为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0.1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，分别为训练周期总数的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50%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75%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后除以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ImageNet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上，训练了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90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epoch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的模型，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batch size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256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。学习速率最初设置为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0.1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epoch 30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60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时分别降低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倍。由于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GPU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内存的限制，最大的模型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(DenseNet-161)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batch size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128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进行训练。为了弥补批量较小的不足，对该模型进行了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epoch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的训练，并在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epoch 90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时将学习率除以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。之后权重衰减为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</a:t>
            </a:r>
            <a:r>
              <a:rPr lang="en-US" altLang="zh-CN" b="1" baseline="30000" dirty="0">
                <a:latin typeface="等线" panose="02010600030101010101" pitchFamily="2" charset="-122"/>
                <a:ea typeface="等线" panose="02010600030101010101" pitchFamily="2" charset="-122"/>
              </a:rPr>
              <a:t>-4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，牛顿动量为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0.9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而没有衰减。采用引入的权值初始化。对于三个没有数据扩充的数据集，即， 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C10, C100, SVHN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，在每个卷积层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第一个层除外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后添加一个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dropout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层，并将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dropout rate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设置为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0.2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。对于每个任务和模型设置，只评估一次测试错误。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684907" y="1647573"/>
            <a:ext cx="4480933" cy="420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表示网络的增长率，黑体标记所有超过现有最先进技术的结果，蓝色标记总体最佳结果。“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+”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表示标准的数据扩充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转换和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/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或镜像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。“*”表示此次运行的结果。所有不增加数据的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 (C10, C100, SVHN)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的结果都是使用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Dropout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获得的。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相比，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使用更少的参数实现更低的错误率。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在没有数据扩充的情况下，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的表现要好得多。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5040" y="1361440"/>
            <a:ext cx="417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数据集的错误率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(%)</a:t>
            </a:r>
            <a:endParaRPr lang="zh-CN" altLang="en-US" sz="16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r="10898"/>
          <a:stretch>
            <a:fillRect/>
          </a:stretch>
        </p:blipFill>
        <p:spPr>
          <a:xfrm>
            <a:off x="248623" y="1668113"/>
            <a:ext cx="6111164" cy="366401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192395" y="991638"/>
            <a:ext cx="5449707" cy="5036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Accuracy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：最明显的趋势来自表最下面一行，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该表显示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L = 190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k = 40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在所有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数据集上都优于现有的技术。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其在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上的错误率为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3.46%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上的错误率为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17.18%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，明显低于宽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架构的错误率。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上的最佳结果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不增加数据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甚至更令人鼓舞：两者都比使用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drop-path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正则化的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FractalNet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低近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L = 100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 = 24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在使用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dropout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时也超过了目前宽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的最佳结果。然而，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250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并没有进一步改进其更浅版本的性能。这可以解释为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是一个相对简单的任务，极深的模型可能会过拟合训练集。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5040" y="1361440"/>
            <a:ext cx="417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数据集的错误率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(%)</a:t>
            </a:r>
            <a:endParaRPr lang="zh-CN" altLang="en-US" sz="16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4090" r="9114"/>
          <a:stretch>
            <a:fillRect/>
          </a:stretch>
        </p:blipFill>
        <p:spPr>
          <a:xfrm>
            <a:off x="549898" y="1945336"/>
            <a:ext cx="5952957" cy="36640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等腰三角形 17"/>
          <p:cNvSpPr/>
          <p:nvPr/>
        </p:nvSpPr>
        <p:spPr>
          <a:xfrm>
            <a:off x="1587376" y="214829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flipV="1">
            <a:off x="1587376" y="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7" name="组合 26"/>
          <p:cNvGrpSpPr/>
          <p:nvPr/>
        </p:nvGrpSpPr>
        <p:grpSpPr>
          <a:xfrm>
            <a:off x="11174125" y="482854"/>
            <a:ext cx="518317" cy="114300"/>
            <a:chOff x="9398000" y="-562174"/>
            <a:chExt cx="518317" cy="114300"/>
          </a:xfrm>
        </p:grpSpPr>
        <p:sp>
          <p:nvSpPr>
            <p:cNvPr id="24" name="矩形 23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747954" y="736305"/>
            <a:ext cx="264687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等线" panose="02010600030101010101" pitchFamily="2" charset="-122"/>
                <a:ea typeface="等线" panose="02010600030101010101" pitchFamily="2" charset="-122"/>
              </a:rPr>
              <a:t>参考文献</a:t>
            </a:r>
            <a:endParaRPr lang="zh-CN" altLang="en-U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76960" y="2387600"/>
            <a:ext cx="9773920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[1] Huang, G. ,  Liu, Z. ,  Laurens, V. , &amp;  Weinberger, K. Q. .(2016). Densely connected convolutional networks. </a:t>
            </a:r>
            <a:r>
              <a:rPr lang="en-US" altLang="zh-CN" b="1" i="1" dirty="0">
                <a:latin typeface="等线" panose="02010600030101010101" pitchFamily="2" charset="-122"/>
                <a:ea typeface="等线" panose="02010600030101010101" pitchFamily="2" charset="-122"/>
              </a:rPr>
              <a:t>IEEE Computer Society.</a:t>
            </a:r>
            <a:endParaRPr lang="en-US" altLang="zh-CN" b="1" i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[2]《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动手学深度学习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》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192395" y="1530118"/>
            <a:ext cx="5538831" cy="378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Capacity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：在没有压缩或瓶颈层的情况下，一般的趋势是随着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的增加，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的表现会更好。把这主要归因于模型容量的相应增长。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这两个列最能说明这一点。在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上，随着参数数量从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1.0M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7.0M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27.2M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，误差从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5.24%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下降到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4.10%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，最后下降到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3.74%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上，可以观察到类似的趋势。这表明，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可以利用更大、更深层次模型增加的表征能力。这也表明它们不存在过拟合或残差网络优化困难。</a:t>
            </a:r>
            <a:endParaRPr lang="zh-CN" altLang="en-US" b="1" dirty="0">
              <a:highlight>
                <a:srgbClr val="FFFF00"/>
              </a:highlight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5040" y="1361440"/>
            <a:ext cx="417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数据集的错误率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(%)</a:t>
            </a:r>
            <a:endParaRPr lang="zh-CN" altLang="en-US" sz="16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3262" r="10618"/>
          <a:stretch>
            <a:fillRect/>
          </a:stretch>
        </p:blipFill>
        <p:spPr>
          <a:xfrm>
            <a:off x="460774" y="1663868"/>
            <a:ext cx="5906658" cy="366401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328141" y="1259840"/>
            <a:ext cx="4990099" cy="5036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Parameter Efficiency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：表中的结果表明，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比其他体系结构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(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特别是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)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更有效地利用了参数。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在转换层，具有瓶颈结构和降维的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特别具有参数效率。例如，该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250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层的模型只有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15.3M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的参数，但它始终优于其他模型，如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FractalNet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和宽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，它们的参数超过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30M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。且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L = 100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 = 12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时的性能与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1001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层预激活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的性能相当，而参数少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90%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（例如，在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上的性能是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4.51%vs4.62%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上的性能是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22.27%vs22.71%)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5040" y="1361440"/>
            <a:ext cx="417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数据集的错误率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(%)</a:t>
            </a:r>
            <a:endParaRPr lang="zh-CN" altLang="en-US" sz="16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4089" r="8957"/>
          <a:stretch>
            <a:fillRect/>
          </a:stretch>
        </p:blipFill>
        <p:spPr>
          <a:xfrm>
            <a:off x="564849" y="1788642"/>
            <a:ext cx="5963787" cy="366401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16637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/>
          <a:srcRect l="51833" t="34370" r="26345" b="39704"/>
          <a:stretch>
            <a:fillRect/>
          </a:stretch>
        </p:blipFill>
        <p:spPr>
          <a:xfrm>
            <a:off x="2584276" y="1106770"/>
            <a:ext cx="6320483" cy="34315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1832839" y="4727837"/>
            <a:ext cx="8442960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上图显示了这两个网络在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C10+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上的训练损失和测试错误。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1001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层深度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收敛到一个较低的训练损失值，但二者的测试错误相近。下面将更详细地分析这种影响。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CIFAR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SVHN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6528636" y="1361440"/>
            <a:ext cx="5202590" cy="5036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Overfitting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：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更有效地使用参数的一个积极作用是，</a:t>
            </a:r>
            <a:r>
              <a:rPr lang="en-US" altLang="zh-CN" b="1" dirty="0" err="1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不太容易过拟合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。可以注意到，在没有数据扩充的数据集上，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体系结构相对于以前工作的改进特别明显。在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中，改进表明错误相对减少了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29%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7.33%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减少到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5.19%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28.20%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19.64%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降低了约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30%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。在此次实验中，可以观察到在单一设置下的潜在过拟合：在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C10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上，将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 =12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增加到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 =24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所产生的参数增加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倍，导致误差从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5.77%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小幅增加到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5.83%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的瓶颈和压缩层似乎是对抗这一趋势的有效方法。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55040" y="1361440"/>
            <a:ext cx="41757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CIFAR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SVHN</a:t>
            </a:r>
            <a:r>
              <a:rPr lang="zh-CN" altLang="en-US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数据集的错误率</a:t>
            </a:r>
            <a:r>
              <a:rPr lang="en-US" altLang="zh-CN" sz="1600" b="1" dirty="0">
                <a:latin typeface="等线" panose="02010600030101010101" pitchFamily="2" charset="-122"/>
                <a:ea typeface="等线" panose="02010600030101010101" pitchFamily="2" charset="-122"/>
              </a:rPr>
              <a:t>(%)</a:t>
            </a:r>
            <a:endParaRPr lang="zh-CN" altLang="en-US" sz="1600" b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4089" r="8957"/>
          <a:stretch>
            <a:fillRect/>
          </a:stretch>
        </p:blipFill>
        <p:spPr>
          <a:xfrm>
            <a:off x="564849" y="1788642"/>
            <a:ext cx="5963787" cy="3664014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77471" y="465739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ImageNet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结果及对比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5108470" y="593090"/>
            <a:ext cx="6756123" cy="5867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ImageNet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分类任务中对不同深度和增长率的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进行了评估，并将其与最先进的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体系结构进行比较。为了确保两种架构之间的公平比较，通过采用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公开的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Torch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实现，消除了数据预处理和优化设置方面的差异等所有其他因素。只需将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模型替换为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-BC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网络，并保持所有实验设置与用于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的设置完全相同。左图显示了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single-crop top-1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验证错误分别作为参数数量和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FLOPs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的函数。图中所示的结果表明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的性能与最先进的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相当，同时需要更少的参数和计算来实现可比较的性能。例如，一个包含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20M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参数的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DenseNet-201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模型与一个包含超过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40M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参数的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101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产生类似的验证错误。类似的趋势也可以从右侧面板中观察到，该面板将验证错误绘制为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FLOPs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次数的函数：与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ResNet-50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相同计算量的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与需要两倍计算量的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ResNet-101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的性能相当。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1"/>
          <a:srcRect l="30083" t="37787" r="37680" b="40807"/>
          <a:stretch>
            <a:fillRect/>
          </a:stretch>
        </p:blipFill>
        <p:spPr>
          <a:xfrm>
            <a:off x="464838" y="1115199"/>
            <a:ext cx="4643632" cy="3246972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46566" y="4419630"/>
            <a:ext cx="4933506" cy="212763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值得注意的是，该实验设置使用的是为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优化的超参数设置，而不是为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优化的超参数设置。可以想象，更广泛的超参数搜索可能会进一步提高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ImageNet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上的性能。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1113791" y="362257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结果与讨论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041400" y="1409700"/>
            <a:ext cx="10541000" cy="4620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从表面上看，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ResNets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非常相似：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Eq.(2)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与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Eq.(1)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的区别仅在于对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H(·)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的输入进行了连接而不是求和。然而，这种看似很小的修改所带来的影响导致了两种网络架构的本质不同：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作为输入连接的一个直接结果，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的任何层所学习的特征映射都可以被所有后续层访问。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以一种隐式的方式执行深度监视：网络顶部的单个分类器通过最多两到三个转换层直接监督所有层。然而，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的损失函数和梯度基本上没有那么复杂，因为所有层之间共享相同的损失函数。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在随机深度中，残差网络中的层被随机丢弃，从而在周围层之间建立起直接的联系。由于池化层从未被丢弃，因此网络的连接模式与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类似：如果所有中间层都被随机丢弃，那么相同池化层之间的任何两层直接连接的概率都很小。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允许所有前层访问特性映射。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-1113791" y="362257"/>
            <a:ext cx="4975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结果与讨论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95" name="Freeform 127"/>
          <p:cNvSpPr>
            <a:spLocks noEditPoints="1"/>
          </p:cNvSpPr>
          <p:nvPr/>
        </p:nvSpPr>
        <p:spPr bwMode="auto">
          <a:xfrm>
            <a:off x="1586453" y="3825495"/>
            <a:ext cx="289573" cy="386534"/>
          </a:xfrm>
          <a:custGeom>
            <a:avLst/>
            <a:gdLst>
              <a:gd name="T0" fmla="*/ 40 w 192"/>
              <a:gd name="T1" fmla="*/ 256 h 256"/>
              <a:gd name="T2" fmla="*/ 80 w 192"/>
              <a:gd name="T3" fmla="*/ 216 h 256"/>
              <a:gd name="T4" fmla="*/ 80 w 192"/>
              <a:gd name="T5" fmla="*/ 102 h 256"/>
              <a:gd name="T6" fmla="*/ 176 w 192"/>
              <a:gd name="T7" fmla="*/ 82 h 256"/>
              <a:gd name="T8" fmla="*/ 176 w 192"/>
              <a:gd name="T9" fmla="*/ 160 h 256"/>
              <a:gd name="T10" fmla="*/ 152 w 192"/>
              <a:gd name="T11" fmla="*/ 152 h 256"/>
              <a:gd name="T12" fmla="*/ 112 w 192"/>
              <a:gd name="T13" fmla="*/ 192 h 256"/>
              <a:gd name="T14" fmla="*/ 152 w 192"/>
              <a:gd name="T15" fmla="*/ 232 h 256"/>
              <a:gd name="T16" fmla="*/ 192 w 192"/>
              <a:gd name="T17" fmla="*/ 192 h 256"/>
              <a:gd name="T18" fmla="*/ 192 w 192"/>
              <a:gd name="T19" fmla="*/ 72 h 256"/>
              <a:gd name="T20" fmla="*/ 192 w 192"/>
              <a:gd name="T21" fmla="*/ 72 h 256"/>
              <a:gd name="T22" fmla="*/ 192 w 192"/>
              <a:gd name="T23" fmla="*/ 8 h 256"/>
              <a:gd name="T24" fmla="*/ 189 w 192"/>
              <a:gd name="T25" fmla="*/ 2 h 256"/>
              <a:gd name="T26" fmla="*/ 182 w 192"/>
              <a:gd name="T27" fmla="*/ 0 h 256"/>
              <a:gd name="T28" fmla="*/ 70 w 192"/>
              <a:gd name="T29" fmla="*/ 24 h 256"/>
              <a:gd name="T30" fmla="*/ 64 w 192"/>
              <a:gd name="T31" fmla="*/ 32 h 256"/>
              <a:gd name="T32" fmla="*/ 64 w 192"/>
              <a:gd name="T33" fmla="*/ 96 h 256"/>
              <a:gd name="T34" fmla="*/ 64 w 192"/>
              <a:gd name="T35" fmla="*/ 96 h 256"/>
              <a:gd name="T36" fmla="*/ 64 w 192"/>
              <a:gd name="T37" fmla="*/ 184 h 256"/>
              <a:gd name="T38" fmla="*/ 40 w 192"/>
              <a:gd name="T39" fmla="*/ 176 h 256"/>
              <a:gd name="T40" fmla="*/ 0 w 192"/>
              <a:gd name="T41" fmla="*/ 216 h 256"/>
              <a:gd name="T42" fmla="*/ 40 w 192"/>
              <a:gd name="T43" fmla="*/ 256 h 256"/>
              <a:gd name="T44" fmla="*/ 152 w 192"/>
              <a:gd name="T45" fmla="*/ 216 h 256"/>
              <a:gd name="T46" fmla="*/ 128 w 192"/>
              <a:gd name="T47" fmla="*/ 192 h 256"/>
              <a:gd name="T48" fmla="*/ 152 w 192"/>
              <a:gd name="T49" fmla="*/ 168 h 256"/>
              <a:gd name="T50" fmla="*/ 176 w 192"/>
              <a:gd name="T51" fmla="*/ 192 h 256"/>
              <a:gd name="T52" fmla="*/ 152 w 192"/>
              <a:gd name="T53" fmla="*/ 216 h 256"/>
              <a:gd name="T54" fmla="*/ 176 w 192"/>
              <a:gd name="T55" fmla="*/ 18 h 256"/>
              <a:gd name="T56" fmla="*/ 176 w 192"/>
              <a:gd name="T57" fmla="*/ 66 h 256"/>
              <a:gd name="T58" fmla="*/ 80 w 192"/>
              <a:gd name="T59" fmla="*/ 86 h 256"/>
              <a:gd name="T60" fmla="*/ 80 w 192"/>
              <a:gd name="T61" fmla="*/ 38 h 256"/>
              <a:gd name="T62" fmla="*/ 176 w 192"/>
              <a:gd name="T63" fmla="*/ 18 h 256"/>
              <a:gd name="T64" fmla="*/ 40 w 192"/>
              <a:gd name="T65" fmla="*/ 192 h 256"/>
              <a:gd name="T66" fmla="*/ 64 w 192"/>
              <a:gd name="T67" fmla="*/ 216 h 256"/>
              <a:gd name="T68" fmla="*/ 40 w 192"/>
              <a:gd name="T69" fmla="*/ 240 h 256"/>
              <a:gd name="T70" fmla="*/ 16 w 192"/>
              <a:gd name="T71" fmla="*/ 216 h 256"/>
              <a:gd name="T72" fmla="*/ 40 w 192"/>
              <a:gd name="T73" fmla="*/ 19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2" h="256">
                <a:moveTo>
                  <a:pt x="40" y="256"/>
                </a:moveTo>
                <a:cubicBezTo>
                  <a:pt x="62" y="256"/>
                  <a:pt x="80" y="238"/>
                  <a:pt x="80" y="216"/>
                </a:cubicBezTo>
                <a:cubicBezTo>
                  <a:pt x="80" y="102"/>
                  <a:pt x="80" y="102"/>
                  <a:pt x="80" y="10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160"/>
                  <a:pt x="176" y="160"/>
                  <a:pt x="176" y="160"/>
                </a:cubicBezTo>
                <a:cubicBezTo>
                  <a:pt x="168" y="155"/>
                  <a:pt x="161" y="152"/>
                  <a:pt x="152" y="152"/>
                </a:cubicBezTo>
                <a:cubicBezTo>
                  <a:pt x="130" y="152"/>
                  <a:pt x="112" y="170"/>
                  <a:pt x="112" y="192"/>
                </a:cubicBezTo>
                <a:cubicBezTo>
                  <a:pt x="112" y="214"/>
                  <a:pt x="130" y="232"/>
                  <a:pt x="152" y="232"/>
                </a:cubicBezTo>
                <a:cubicBezTo>
                  <a:pt x="174" y="232"/>
                  <a:pt x="192" y="214"/>
                  <a:pt x="192" y="19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92" y="8"/>
                  <a:pt x="192" y="8"/>
                  <a:pt x="192" y="8"/>
                </a:cubicBezTo>
                <a:cubicBezTo>
                  <a:pt x="192" y="6"/>
                  <a:pt x="191" y="3"/>
                  <a:pt x="189" y="2"/>
                </a:cubicBezTo>
                <a:cubicBezTo>
                  <a:pt x="187" y="0"/>
                  <a:pt x="185" y="0"/>
                  <a:pt x="182" y="0"/>
                </a:cubicBezTo>
                <a:cubicBezTo>
                  <a:pt x="70" y="24"/>
                  <a:pt x="70" y="24"/>
                  <a:pt x="70" y="24"/>
                </a:cubicBezTo>
                <a:cubicBezTo>
                  <a:pt x="67" y="25"/>
                  <a:pt x="64" y="28"/>
                  <a:pt x="64" y="32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4" y="184"/>
                  <a:pt x="64" y="184"/>
                  <a:pt x="64" y="184"/>
                </a:cubicBezTo>
                <a:cubicBezTo>
                  <a:pt x="56" y="179"/>
                  <a:pt x="49" y="176"/>
                  <a:pt x="40" y="176"/>
                </a:cubicBezTo>
                <a:cubicBezTo>
                  <a:pt x="18" y="176"/>
                  <a:pt x="0" y="194"/>
                  <a:pt x="0" y="216"/>
                </a:cubicBezTo>
                <a:cubicBezTo>
                  <a:pt x="0" y="238"/>
                  <a:pt x="18" y="256"/>
                  <a:pt x="40" y="256"/>
                </a:cubicBezTo>
                <a:close/>
                <a:moveTo>
                  <a:pt x="152" y="216"/>
                </a:moveTo>
                <a:cubicBezTo>
                  <a:pt x="139" y="216"/>
                  <a:pt x="128" y="205"/>
                  <a:pt x="128" y="192"/>
                </a:cubicBezTo>
                <a:cubicBezTo>
                  <a:pt x="128" y="179"/>
                  <a:pt x="139" y="168"/>
                  <a:pt x="152" y="168"/>
                </a:cubicBezTo>
                <a:cubicBezTo>
                  <a:pt x="165" y="168"/>
                  <a:pt x="176" y="179"/>
                  <a:pt x="176" y="192"/>
                </a:cubicBezTo>
                <a:cubicBezTo>
                  <a:pt x="176" y="205"/>
                  <a:pt x="165" y="216"/>
                  <a:pt x="152" y="216"/>
                </a:cubicBezTo>
                <a:close/>
                <a:moveTo>
                  <a:pt x="176" y="18"/>
                </a:moveTo>
                <a:cubicBezTo>
                  <a:pt x="176" y="66"/>
                  <a:pt x="176" y="66"/>
                  <a:pt x="176" y="66"/>
                </a:cubicBezTo>
                <a:cubicBezTo>
                  <a:pt x="80" y="86"/>
                  <a:pt x="80" y="86"/>
                  <a:pt x="80" y="86"/>
                </a:cubicBezTo>
                <a:cubicBezTo>
                  <a:pt x="80" y="38"/>
                  <a:pt x="80" y="38"/>
                  <a:pt x="80" y="38"/>
                </a:cubicBezTo>
                <a:lnTo>
                  <a:pt x="176" y="18"/>
                </a:lnTo>
                <a:close/>
                <a:moveTo>
                  <a:pt x="40" y="192"/>
                </a:moveTo>
                <a:cubicBezTo>
                  <a:pt x="53" y="192"/>
                  <a:pt x="64" y="203"/>
                  <a:pt x="64" y="216"/>
                </a:cubicBezTo>
                <a:cubicBezTo>
                  <a:pt x="64" y="229"/>
                  <a:pt x="53" y="240"/>
                  <a:pt x="40" y="240"/>
                </a:cubicBezTo>
                <a:cubicBezTo>
                  <a:pt x="27" y="240"/>
                  <a:pt x="16" y="229"/>
                  <a:pt x="16" y="216"/>
                </a:cubicBezTo>
                <a:cubicBezTo>
                  <a:pt x="16" y="203"/>
                  <a:pt x="27" y="192"/>
                  <a:pt x="40" y="1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03" name="Group 60"/>
          <p:cNvGrpSpPr/>
          <p:nvPr/>
        </p:nvGrpSpPr>
        <p:grpSpPr>
          <a:xfrm>
            <a:off x="2947203" y="5265940"/>
            <a:ext cx="386534" cy="386534"/>
            <a:chOff x="5494418" y="5479932"/>
            <a:chExt cx="386534" cy="386534"/>
          </a:xfrm>
          <a:solidFill>
            <a:schemeClr val="bg1"/>
          </a:solidFill>
        </p:grpSpPr>
        <p:sp>
          <p:nvSpPr>
            <p:cNvPr id="104" name="Freeform 185"/>
            <p:cNvSpPr>
              <a:spLocks noEditPoints="1"/>
            </p:cNvSpPr>
            <p:nvPr/>
          </p:nvSpPr>
          <p:spPr bwMode="auto">
            <a:xfrm>
              <a:off x="5494418" y="5479932"/>
              <a:ext cx="169027" cy="169027"/>
            </a:xfrm>
            <a:custGeom>
              <a:avLst/>
              <a:gdLst>
                <a:gd name="T0" fmla="*/ 8 w 112"/>
                <a:gd name="T1" fmla="*/ 112 h 112"/>
                <a:gd name="T2" fmla="*/ 104 w 112"/>
                <a:gd name="T3" fmla="*/ 112 h 112"/>
                <a:gd name="T4" fmla="*/ 112 w 112"/>
                <a:gd name="T5" fmla="*/ 104 h 112"/>
                <a:gd name="T6" fmla="*/ 112 w 112"/>
                <a:gd name="T7" fmla="*/ 8 h 112"/>
                <a:gd name="T8" fmla="*/ 104 w 112"/>
                <a:gd name="T9" fmla="*/ 0 h 112"/>
                <a:gd name="T10" fmla="*/ 8 w 112"/>
                <a:gd name="T11" fmla="*/ 0 h 112"/>
                <a:gd name="T12" fmla="*/ 0 w 112"/>
                <a:gd name="T13" fmla="*/ 8 h 112"/>
                <a:gd name="T14" fmla="*/ 0 w 112"/>
                <a:gd name="T15" fmla="*/ 104 h 112"/>
                <a:gd name="T16" fmla="*/ 8 w 112"/>
                <a:gd name="T17" fmla="*/ 112 h 112"/>
                <a:gd name="T18" fmla="*/ 16 w 112"/>
                <a:gd name="T19" fmla="*/ 16 h 112"/>
                <a:gd name="T20" fmla="*/ 96 w 112"/>
                <a:gd name="T21" fmla="*/ 16 h 112"/>
                <a:gd name="T22" fmla="*/ 96 w 112"/>
                <a:gd name="T23" fmla="*/ 96 h 112"/>
                <a:gd name="T24" fmla="*/ 16 w 112"/>
                <a:gd name="T25" fmla="*/ 96 h 112"/>
                <a:gd name="T26" fmla="*/ 16 w 112"/>
                <a:gd name="T2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8" y="112"/>
                  </a:move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lose/>
                  <a:moveTo>
                    <a:pt x="16" y="16"/>
                  </a:moveTo>
                  <a:cubicBezTo>
                    <a:pt x="96" y="16"/>
                    <a:pt x="96" y="16"/>
                    <a:pt x="96" y="1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6" y="96"/>
                    <a:pt x="16" y="96"/>
                    <a:pt x="16" y="9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" name="Freeform 186"/>
            <p:cNvSpPr>
              <a:spLocks noEditPoints="1"/>
            </p:cNvSpPr>
            <p:nvPr/>
          </p:nvSpPr>
          <p:spPr bwMode="auto">
            <a:xfrm>
              <a:off x="5711925" y="5479932"/>
              <a:ext cx="169027" cy="169027"/>
            </a:xfrm>
            <a:custGeom>
              <a:avLst/>
              <a:gdLst>
                <a:gd name="T0" fmla="*/ 112 w 112"/>
                <a:gd name="T1" fmla="*/ 8 h 112"/>
                <a:gd name="T2" fmla="*/ 104 w 112"/>
                <a:gd name="T3" fmla="*/ 0 h 112"/>
                <a:gd name="T4" fmla="*/ 8 w 112"/>
                <a:gd name="T5" fmla="*/ 0 h 112"/>
                <a:gd name="T6" fmla="*/ 0 w 112"/>
                <a:gd name="T7" fmla="*/ 8 h 112"/>
                <a:gd name="T8" fmla="*/ 0 w 112"/>
                <a:gd name="T9" fmla="*/ 104 h 112"/>
                <a:gd name="T10" fmla="*/ 8 w 112"/>
                <a:gd name="T11" fmla="*/ 112 h 112"/>
                <a:gd name="T12" fmla="*/ 104 w 112"/>
                <a:gd name="T13" fmla="*/ 112 h 112"/>
                <a:gd name="T14" fmla="*/ 112 w 112"/>
                <a:gd name="T15" fmla="*/ 104 h 112"/>
                <a:gd name="T16" fmla="*/ 112 w 112"/>
                <a:gd name="T17" fmla="*/ 8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12" y="8"/>
                  </a:moveTo>
                  <a:cubicBezTo>
                    <a:pt x="112" y="4"/>
                    <a:pt x="108" y="0"/>
                    <a:pt x="10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lnTo>
                    <a:pt x="112" y="8"/>
                  </a:ln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6" name="Freeform 187"/>
            <p:cNvSpPr>
              <a:spLocks noEditPoints="1"/>
            </p:cNvSpPr>
            <p:nvPr/>
          </p:nvSpPr>
          <p:spPr bwMode="auto">
            <a:xfrm>
              <a:off x="5494418" y="5690888"/>
              <a:ext cx="175578" cy="175578"/>
            </a:xfrm>
            <a:custGeom>
              <a:avLst/>
              <a:gdLst>
                <a:gd name="T0" fmla="*/ 8 w 116"/>
                <a:gd name="T1" fmla="*/ 116 h 116"/>
                <a:gd name="T2" fmla="*/ 108 w 116"/>
                <a:gd name="T3" fmla="*/ 116 h 116"/>
                <a:gd name="T4" fmla="*/ 116 w 116"/>
                <a:gd name="T5" fmla="*/ 108 h 116"/>
                <a:gd name="T6" fmla="*/ 116 w 116"/>
                <a:gd name="T7" fmla="*/ 8 h 116"/>
                <a:gd name="T8" fmla="*/ 108 w 116"/>
                <a:gd name="T9" fmla="*/ 0 h 116"/>
                <a:gd name="T10" fmla="*/ 8 w 116"/>
                <a:gd name="T11" fmla="*/ 0 h 116"/>
                <a:gd name="T12" fmla="*/ 0 w 116"/>
                <a:gd name="T13" fmla="*/ 8 h 116"/>
                <a:gd name="T14" fmla="*/ 0 w 116"/>
                <a:gd name="T15" fmla="*/ 108 h 116"/>
                <a:gd name="T16" fmla="*/ 8 w 116"/>
                <a:gd name="T17" fmla="*/ 116 h 116"/>
                <a:gd name="T18" fmla="*/ 16 w 116"/>
                <a:gd name="T19" fmla="*/ 16 h 116"/>
                <a:gd name="T20" fmla="*/ 100 w 116"/>
                <a:gd name="T21" fmla="*/ 16 h 116"/>
                <a:gd name="T22" fmla="*/ 100 w 116"/>
                <a:gd name="T23" fmla="*/ 100 h 116"/>
                <a:gd name="T24" fmla="*/ 16 w 116"/>
                <a:gd name="T25" fmla="*/ 100 h 116"/>
                <a:gd name="T26" fmla="*/ 16 w 116"/>
                <a:gd name="T27" fmla="*/ 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6" h="116">
                  <a:moveTo>
                    <a:pt x="8" y="116"/>
                  </a:moveTo>
                  <a:cubicBezTo>
                    <a:pt x="108" y="116"/>
                    <a:pt x="108" y="116"/>
                    <a:pt x="108" y="116"/>
                  </a:cubicBezTo>
                  <a:cubicBezTo>
                    <a:pt x="112" y="116"/>
                    <a:pt x="116" y="112"/>
                    <a:pt x="116" y="10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2" y="0"/>
                    <a:pt x="10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2"/>
                    <a:pt x="4" y="116"/>
                    <a:pt x="8" y="116"/>
                  </a:cubicBezTo>
                  <a:close/>
                  <a:moveTo>
                    <a:pt x="16" y="1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6" y="100"/>
                    <a:pt x="16" y="100"/>
                    <a:pt x="16" y="100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7" name="Freeform 188"/>
            <p:cNvSpPr>
              <a:spLocks noEditPoints="1"/>
            </p:cNvSpPr>
            <p:nvPr/>
          </p:nvSpPr>
          <p:spPr bwMode="auto">
            <a:xfrm>
              <a:off x="5711925" y="5697439"/>
              <a:ext cx="169027" cy="169027"/>
            </a:xfrm>
            <a:custGeom>
              <a:avLst/>
              <a:gdLst>
                <a:gd name="T0" fmla="*/ 104 w 112"/>
                <a:gd name="T1" fmla="*/ 0 h 112"/>
                <a:gd name="T2" fmla="*/ 8 w 112"/>
                <a:gd name="T3" fmla="*/ 0 h 112"/>
                <a:gd name="T4" fmla="*/ 0 w 112"/>
                <a:gd name="T5" fmla="*/ 8 h 112"/>
                <a:gd name="T6" fmla="*/ 0 w 112"/>
                <a:gd name="T7" fmla="*/ 104 h 112"/>
                <a:gd name="T8" fmla="*/ 8 w 112"/>
                <a:gd name="T9" fmla="*/ 112 h 112"/>
                <a:gd name="T10" fmla="*/ 104 w 112"/>
                <a:gd name="T11" fmla="*/ 112 h 112"/>
                <a:gd name="T12" fmla="*/ 112 w 112"/>
                <a:gd name="T13" fmla="*/ 104 h 112"/>
                <a:gd name="T14" fmla="*/ 112 w 112"/>
                <a:gd name="T15" fmla="*/ 8 h 112"/>
                <a:gd name="T16" fmla="*/ 104 w 112"/>
                <a:gd name="T17" fmla="*/ 0 h 112"/>
                <a:gd name="T18" fmla="*/ 96 w 112"/>
                <a:gd name="T19" fmla="*/ 96 h 112"/>
                <a:gd name="T20" fmla="*/ 16 w 112"/>
                <a:gd name="T21" fmla="*/ 96 h 112"/>
                <a:gd name="T22" fmla="*/ 16 w 112"/>
                <a:gd name="T23" fmla="*/ 16 h 112"/>
                <a:gd name="T24" fmla="*/ 96 w 112"/>
                <a:gd name="T25" fmla="*/ 16 h 112"/>
                <a:gd name="T26" fmla="*/ 96 w 112"/>
                <a:gd name="T27" fmla="*/ 9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112">
                  <a:moveTo>
                    <a:pt x="10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8"/>
                    <a:pt x="4" y="112"/>
                    <a:pt x="8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8" y="112"/>
                    <a:pt x="112" y="108"/>
                    <a:pt x="112" y="104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lose/>
                  <a:moveTo>
                    <a:pt x="96" y="96"/>
                  </a:moveTo>
                  <a:cubicBezTo>
                    <a:pt x="16" y="96"/>
                    <a:pt x="16" y="96"/>
                    <a:pt x="16" y="9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96" y="16"/>
                    <a:pt x="96" y="16"/>
                    <a:pt x="96" y="16"/>
                  </a:cubicBez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70280" y="2099780"/>
            <a:ext cx="10541000" cy="2543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引入了具有相同特征映射大小的任意两个层之间的直接连接，可以自然地扩展到数百个层。在该实验中，随着参数数量的增加，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的精度会不断提高，而不会有任何性能下降或过拟合的迹象。在多种设置下，它在几个高度竞争的数据集中实现了最好的结果。此外，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用更少的参数和更少的计算来实现最先进的性能。通过遵循一个简单的连接规则，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DenseNets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自然地集成了恒等映射、深度监督和多样化深度的特性。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 flipV="1">
            <a:off x="0" y="0"/>
            <a:ext cx="9017248" cy="470971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860801" y="3064622"/>
            <a:ext cx="447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</a:rPr>
              <a:t>代码实现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3205" y="2195184"/>
            <a:ext cx="26255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珠穆朗玛—乌金苏通体" panose="01010100010101010101" pitchFamily="2" charset="0"/>
                <a:ea typeface="珠穆朗玛—乌金苏通体" panose="01010100010101010101" pitchFamily="2" charset="0"/>
                <a:cs typeface="珠穆朗玛—乌金苏通体" panose="01010100010101010101" pitchFamily="2" charset="0"/>
              </a:rPr>
              <a:t>PART 04</a:t>
            </a:r>
            <a:endParaRPr lang="zh-CN" altLang="en-US" sz="5400" dirty="0">
              <a:solidFill>
                <a:schemeClr val="tx1">
                  <a:lumMod val="65000"/>
                  <a:lumOff val="35000"/>
                </a:schemeClr>
              </a:solidFill>
              <a:latin typeface="珠穆朗玛—乌金苏通体" panose="01010100010101010101" pitchFamily="2" charset="0"/>
              <a:cs typeface="珠穆朗玛—乌金苏通体" panose="01010100010101010101" pitchFamily="2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36842" y="4303392"/>
            <a:ext cx="518317" cy="114300"/>
            <a:chOff x="9398000" y="-562174"/>
            <a:chExt cx="518317" cy="114300"/>
          </a:xfrm>
        </p:grpSpPr>
        <p:sp>
          <p:nvSpPr>
            <p:cNvPr id="9" name="矩形 8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5667" t="27621" r="6999" b="25647"/>
          <a:stretch>
            <a:fillRect/>
          </a:stretch>
        </p:blipFill>
        <p:spPr>
          <a:xfrm>
            <a:off x="711200" y="1371600"/>
            <a:ext cx="10647680" cy="385064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 l="5084" t="24305" r="6417" b="5334"/>
          <a:stretch>
            <a:fillRect/>
          </a:stretch>
        </p:blipFill>
        <p:spPr>
          <a:xfrm>
            <a:off x="701040" y="894080"/>
            <a:ext cx="10789920" cy="52082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 descr="图片包含 室内, 笔记本电脑, 人员, 计算机&#10;&#10;自动生成的说明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75" b="25738"/>
          <a:stretch>
            <a:fillRect/>
          </a:stretch>
        </p:blipFill>
        <p:spPr>
          <a:xfrm>
            <a:off x="0" y="0"/>
            <a:ext cx="12191999" cy="3445609"/>
          </a:xfrm>
          <a:custGeom>
            <a:avLst/>
            <a:gdLst>
              <a:gd name="connsiteX0" fmla="*/ 33560 w 12191999"/>
              <a:gd name="connsiteY0" fmla="*/ 0 h 3445609"/>
              <a:gd name="connsiteX1" fmla="*/ 12158440 w 12191999"/>
              <a:gd name="connsiteY1" fmla="*/ 0 h 3445609"/>
              <a:gd name="connsiteX2" fmla="*/ 12182171 w 12191999"/>
              <a:gd name="connsiteY2" fmla="*/ 9830 h 3445609"/>
              <a:gd name="connsiteX3" fmla="*/ 12191999 w 12191999"/>
              <a:gd name="connsiteY3" fmla="*/ 33558 h 3445609"/>
              <a:gd name="connsiteX4" fmla="*/ 12191999 w 12191999"/>
              <a:gd name="connsiteY4" fmla="*/ 3412052 h 3445609"/>
              <a:gd name="connsiteX5" fmla="*/ 12182171 w 12191999"/>
              <a:gd name="connsiteY5" fmla="*/ 3435780 h 3445609"/>
              <a:gd name="connsiteX6" fmla="*/ 12158440 w 12191999"/>
              <a:gd name="connsiteY6" fmla="*/ 3445609 h 3445609"/>
              <a:gd name="connsiteX7" fmla="*/ 33560 w 12191999"/>
              <a:gd name="connsiteY7" fmla="*/ 3445609 h 3445609"/>
              <a:gd name="connsiteX8" fmla="*/ 0 w 12191999"/>
              <a:gd name="connsiteY8" fmla="*/ 3412049 h 3445609"/>
              <a:gd name="connsiteX9" fmla="*/ 0 w 12191999"/>
              <a:gd name="connsiteY9" fmla="*/ 33560 h 3445609"/>
              <a:gd name="connsiteX10" fmla="*/ 33560 w 12191999"/>
              <a:gd name="connsiteY10" fmla="*/ 0 h 3445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3445609">
                <a:moveTo>
                  <a:pt x="33560" y="0"/>
                </a:moveTo>
                <a:lnTo>
                  <a:pt x="12158440" y="0"/>
                </a:lnTo>
                <a:cubicBezTo>
                  <a:pt x="12167707" y="0"/>
                  <a:pt x="12176097" y="3756"/>
                  <a:pt x="12182171" y="9830"/>
                </a:cubicBezTo>
                <a:lnTo>
                  <a:pt x="12191999" y="33558"/>
                </a:lnTo>
                <a:lnTo>
                  <a:pt x="12191999" y="3412052"/>
                </a:lnTo>
                <a:lnTo>
                  <a:pt x="12182171" y="3435780"/>
                </a:lnTo>
                <a:cubicBezTo>
                  <a:pt x="12176097" y="3441853"/>
                  <a:pt x="12167707" y="3445609"/>
                  <a:pt x="12158440" y="3445609"/>
                </a:cubicBezTo>
                <a:lnTo>
                  <a:pt x="33560" y="3445609"/>
                </a:lnTo>
                <a:cubicBezTo>
                  <a:pt x="15025" y="3445609"/>
                  <a:pt x="0" y="3430584"/>
                  <a:pt x="0" y="3412049"/>
                </a:cubicBezTo>
                <a:lnTo>
                  <a:pt x="0" y="33560"/>
                </a:lnTo>
                <a:cubicBezTo>
                  <a:pt x="0" y="15025"/>
                  <a:pt x="15025" y="0"/>
                  <a:pt x="33560" y="0"/>
                </a:cubicBezTo>
                <a:close/>
              </a:path>
            </a:pathLst>
          </a:custGeom>
        </p:spPr>
      </p:pic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126348" y="1079500"/>
            <a:ext cx="1939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26096" y="1766924"/>
            <a:ext cx="3739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ea typeface="微软雅黑" panose="020B0503020204020204" pitchFamily="34" charset="-122"/>
              </a:rPr>
              <a:t>CONTENTS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89529" y="3157678"/>
            <a:ext cx="540603" cy="54060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889529" y="4593402"/>
            <a:ext cx="540603" cy="54060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626629" y="3177886"/>
            <a:ext cx="540603" cy="54060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626629" y="4613610"/>
            <a:ext cx="540603" cy="54060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26496" y="3187989"/>
            <a:ext cx="2255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DenseNet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理论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23"/>
          <p:cNvSpPr txBox="1"/>
          <p:nvPr/>
        </p:nvSpPr>
        <p:spPr>
          <a:xfrm>
            <a:off x="2626496" y="461360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实验过程及结果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29"/>
          <p:cNvSpPr txBox="1"/>
          <p:nvPr/>
        </p:nvSpPr>
        <p:spPr>
          <a:xfrm>
            <a:off x="7363596" y="3187989"/>
            <a:ext cx="22557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DenseNet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优势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363596" y="461361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代码实现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Freeform: Shape 53"/>
          <p:cNvSpPr/>
          <p:nvPr/>
        </p:nvSpPr>
        <p:spPr>
          <a:xfrm>
            <a:off x="6814923" y="3339326"/>
            <a:ext cx="181003" cy="250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5" h="21086" extrusionOk="0">
                <a:moveTo>
                  <a:pt x="21023" y="5250"/>
                </a:moveTo>
                <a:lnTo>
                  <a:pt x="7163" y="195"/>
                </a:lnTo>
                <a:cubicBezTo>
                  <a:pt x="5264" y="-514"/>
                  <a:pt x="1521" y="853"/>
                  <a:pt x="445" y="2057"/>
                </a:cubicBezTo>
                <a:cubicBezTo>
                  <a:pt x="-35" y="2595"/>
                  <a:pt x="0" y="2983"/>
                  <a:pt x="0" y="3203"/>
                </a:cubicBezTo>
                <a:lnTo>
                  <a:pt x="173" y="14619"/>
                </a:lnTo>
                <a:cubicBezTo>
                  <a:pt x="184" y="14862"/>
                  <a:pt x="614" y="15188"/>
                  <a:pt x="983" y="15348"/>
                </a:cubicBezTo>
                <a:cubicBezTo>
                  <a:pt x="1753" y="15682"/>
                  <a:pt x="13399" y="20826"/>
                  <a:pt x="13729" y="20972"/>
                </a:cubicBezTo>
                <a:cubicBezTo>
                  <a:pt x="13905" y="21051"/>
                  <a:pt x="14115" y="21086"/>
                  <a:pt x="14322" y="21086"/>
                </a:cubicBezTo>
                <a:cubicBezTo>
                  <a:pt x="14499" y="21086"/>
                  <a:pt x="14675" y="21058"/>
                  <a:pt x="14834" y="21002"/>
                </a:cubicBezTo>
                <a:cubicBezTo>
                  <a:pt x="15185" y="20881"/>
                  <a:pt x="15404" y="20645"/>
                  <a:pt x="15404" y="20388"/>
                </a:cubicBezTo>
                <a:lnTo>
                  <a:pt x="15404" y="8397"/>
                </a:lnTo>
                <a:cubicBezTo>
                  <a:pt x="15404" y="8148"/>
                  <a:pt x="15198" y="7917"/>
                  <a:pt x="14862" y="7792"/>
                </a:cubicBezTo>
                <a:lnTo>
                  <a:pt x="2263" y="2817"/>
                </a:lnTo>
                <a:cubicBezTo>
                  <a:pt x="2408" y="2620"/>
                  <a:pt x="2968" y="2205"/>
                  <a:pt x="3997" y="1825"/>
                </a:cubicBezTo>
                <a:cubicBezTo>
                  <a:pt x="5082" y="1422"/>
                  <a:pt x="5896" y="1574"/>
                  <a:pt x="6082" y="1625"/>
                </a:cubicBezTo>
                <a:cubicBezTo>
                  <a:pt x="6082" y="1625"/>
                  <a:pt x="18173" y="6203"/>
                  <a:pt x="18544" y="6339"/>
                </a:cubicBezTo>
                <a:cubicBezTo>
                  <a:pt x="18911" y="6476"/>
                  <a:pt x="18918" y="6495"/>
                  <a:pt x="18918" y="6729"/>
                </a:cubicBezTo>
                <a:cubicBezTo>
                  <a:pt x="18918" y="6961"/>
                  <a:pt x="18918" y="18107"/>
                  <a:pt x="18918" y="18107"/>
                </a:cubicBezTo>
                <a:cubicBezTo>
                  <a:pt x="18918" y="18674"/>
                  <a:pt x="19733" y="18906"/>
                  <a:pt x="20330" y="18906"/>
                </a:cubicBezTo>
                <a:cubicBezTo>
                  <a:pt x="20927" y="18906"/>
                  <a:pt x="21565" y="18493"/>
                  <a:pt x="21565" y="18107"/>
                </a:cubicBezTo>
                <a:lnTo>
                  <a:pt x="21565" y="5855"/>
                </a:lnTo>
                <a:cubicBezTo>
                  <a:pt x="21565" y="5605"/>
                  <a:pt x="21357" y="5375"/>
                  <a:pt x="21023" y="525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Freeform: Shape 54"/>
          <p:cNvSpPr/>
          <p:nvPr/>
        </p:nvSpPr>
        <p:spPr>
          <a:xfrm>
            <a:off x="2051179" y="3321957"/>
            <a:ext cx="233965" cy="177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54" h="21471" extrusionOk="0">
                <a:moveTo>
                  <a:pt x="18030" y="19454"/>
                </a:moveTo>
                <a:cubicBezTo>
                  <a:pt x="17963" y="19996"/>
                  <a:pt x="19394" y="20889"/>
                  <a:pt x="19531" y="19301"/>
                </a:cubicBezTo>
                <a:cubicBezTo>
                  <a:pt x="20145" y="12136"/>
                  <a:pt x="19088" y="10075"/>
                  <a:pt x="19088" y="10075"/>
                </a:cubicBezTo>
                <a:lnTo>
                  <a:pt x="17606" y="11177"/>
                </a:lnTo>
                <a:cubicBezTo>
                  <a:pt x="17606" y="11177"/>
                  <a:pt x="18863" y="12767"/>
                  <a:pt x="18030" y="19454"/>
                </a:cubicBezTo>
                <a:close/>
                <a:moveTo>
                  <a:pt x="20733" y="6972"/>
                </a:moveTo>
                <a:lnTo>
                  <a:pt x="11887" y="388"/>
                </a:lnTo>
                <a:cubicBezTo>
                  <a:pt x="11194" y="-129"/>
                  <a:pt x="10060" y="-129"/>
                  <a:pt x="9367" y="388"/>
                </a:cubicBezTo>
                <a:lnTo>
                  <a:pt x="519" y="6972"/>
                </a:lnTo>
                <a:cubicBezTo>
                  <a:pt x="-173" y="7489"/>
                  <a:pt x="-173" y="8333"/>
                  <a:pt x="519" y="8848"/>
                </a:cubicBezTo>
                <a:lnTo>
                  <a:pt x="9367" y="15434"/>
                </a:lnTo>
                <a:cubicBezTo>
                  <a:pt x="10060" y="15950"/>
                  <a:pt x="11194" y="15950"/>
                  <a:pt x="11887" y="15434"/>
                </a:cubicBezTo>
                <a:lnTo>
                  <a:pt x="17606" y="11177"/>
                </a:lnTo>
                <a:lnTo>
                  <a:pt x="11405" y="9246"/>
                </a:lnTo>
                <a:cubicBezTo>
                  <a:pt x="11166" y="9325"/>
                  <a:pt x="10902" y="9369"/>
                  <a:pt x="10627" y="9369"/>
                </a:cubicBezTo>
                <a:cubicBezTo>
                  <a:pt x="9510" y="9369"/>
                  <a:pt x="8604" y="8653"/>
                  <a:pt x="8604" y="7770"/>
                </a:cubicBezTo>
                <a:cubicBezTo>
                  <a:pt x="8604" y="6886"/>
                  <a:pt x="9510" y="6170"/>
                  <a:pt x="10627" y="6170"/>
                </a:cubicBezTo>
                <a:cubicBezTo>
                  <a:pt x="11495" y="6170"/>
                  <a:pt x="12232" y="6603"/>
                  <a:pt x="12520" y="7209"/>
                </a:cubicBezTo>
                <a:lnTo>
                  <a:pt x="19088" y="10075"/>
                </a:lnTo>
                <a:lnTo>
                  <a:pt x="20733" y="8848"/>
                </a:lnTo>
                <a:cubicBezTo>
                  <a:pt x="21427" y="8333"/>
                  <a:pt x="21427" y="7489"/>
                  <a:pt x="20733" y="6972"/>
                </a:cubicBezTo>
                <a:close/>
                <a:moveTo>
                  <a:pt x="3508" y="13898"/>
                </a:moveTo>
                <a:cubicBezTo>
                  <a:pt x="4002" y="16554"/>
                  <a:pt x="4628" y="17714"/>
                  <a:pt x="6720" y="18930"/>
                </a:cubicBezTo>
                <a:cubicBezTo>
                  <a:pt x="8812" y="20144"/>
                  <a:pt x="9807" y="21471"/>
                  <a:pt x="10627" y="21471"/>
                </a:cubicBezTo>
                <a:cubicBezTo>
                  <a:pt x="11447" y="21471"/>
                  <a:pt x="12378" y="20309"/>
                  <a:pt x="14470" y="19093"/>
                </a:cubicBezTo>
                <a:cubicBezTo>
                  <a:pt x="16562" y="17877"/>
                  <a:pt x="16004" y="17508"/>
                  <a:pt x="16497" y="14853"/>
                </a:cubicBezTo>
                <a:lnTo>
                  <a:pt x="10627" y="18646"/>
                </a:lnTo>
                <a:cubicBezTo>
                  <a:pt x="10627" y="18646"/>
                  <a:pt x="3508" y="13898"/>
                  <a:pt x="3508" y="1389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reeform 324"/>
          <p:cNvSpPr>
            <a:spLocks noEditPoints="1"/>
          </p:cNvSpPr>
          <p:nvPr/>
        </p:nvSpPr>
        <p:spPr bwMode="auto">
          <a:xfrm>
            <a:off x="6797097" y="4760821"/>
            <a:ext cx="217528" cy="248345"/>
          </a:xfrm>
          <a:custGeom>
            <a:avLst/>
            <a:gdLst>
              <a:gd name="T0" fmla="*/ 18 w 160"/>
              <a:gd name="T1" fmla="*/ 0 h 183"/>
              <a:gd name="T2" fmla="*/ 102 w 160"/>
              <a:gd name="T3" fmla="*/ 0 h 183"/>
              <a:gd name="T4" fmla="*/ 107 w 160"/>
              <a:gd name="T5" fmla="*/ 2 h 183"/>
              <a:gd name="T6" fmla="*/ 158 w 160"/>
              <a:gd name="T7" fmla="*/ 53 h 183"/>
              <a:gd name="T8" fmla="*/ 160 w 160"/>
              <a:gd name="T9" fmla="*/ 58 h 183"/>
              <a:gd name="T10" fmla="*/ 160 w 160"/>
              <a:gd name="T11" fmla="*/ 58 h 183"/>
              <a:gd name="T12" fmla="*/ 160 w 160"/>
              <a:gd name="T13" fmla="*/ 164 h 183"/>
              <a:gd name="T14" fmla="*/ 154 w 160"/>
              <a:gd name="T15" fmla="*/ 178 h 183"/>
              <a:gd name="T16" fmla="*/ 154 w 160"/>
              <a:gd name="T17" fmla="*/ 178 h 183"/>
              <a:gd name="T18" fmla="*/ 154 w 160"/>
              <a:gd name="T19" fmla="*/ 178 h 183"/>
              <a:gd name="T20" fmla="*/ 141 w 160"/>
              <a:gd name="T21" fmla="*/ 183 h 183"/>
              <a:gd name="T22" fmla="*/ 18 w 160"/>
              <a:gd name="T23" fmla="*/ 183 h 183"/>
              <a:gd name="T24" fmla="*/ 5 w 160"/>
              <a:gd name="T25" fmla="*/ 178 h 183"/>
              <a:gd name="T26" fmla="*/ 5 w 160"/>
              <a:gd name="T27" fmla="*/ 178 h 183"/>
              <a:gd name="T28" fmla="*/ 0 w 160"/>
              <a:gd name="T29" fmla="*/ 164 h 183"/>
              <a:gd name="T30" fmla="*/ 0 w 160"/>
              <a:gd name="T31" fmla="*/ 19 h 183"/>
              <a:gd name="T32" fmla="*/ 5 w 160"/>
              <a:gd name="T33" fmla="*/ 5 h 183"/>
              <a:gd name="T34" fmla="*/ 18 w 160"/>
              <a:gd name="T35" fmla="*/ 0 h 183"/>
              <a:gd name="T36" fmla="*/ 146 w 160"/>
              <a:gd name="T37" fmla="*/ 62 h 183"/>
              <a:gd name="T38" fmla="*/ 146 w 160"/>
              <a:gd name="T39" fmla="*/ 62 h 183"/>
              <a:gd name="T40" fmla="*/ 114 w 160"/>
              <a:gd name="T41" fmla="*/ 62 h 183"/>
              <a:gd name="T42" fmla="*/ 102 w 160"/>
              <a:gd name="T43" fmla="*/ 57 h 183"/>
              <a:gd name="T44" fmla="*/ 102 w 160"/>
              <a:gd name="T45" fmla="*/ 57 h 183"/>
              <a:gd name="T46" fmla="*/ 98 w 160"/>
              <a:gd name="T47" fmla="*/ 46 h 183"/>
              <a:gd name="T48" fmla="*/ 98 w 160"/>
              <a:gd name="T49" fmla="*/ 14 h 183"/>
              <a:gd name="T50" fmla="*/ 18 w 160"/>
              <a:gd name="T51" fmla="*/ 14 h 183"/>
              <a:gd name="T52" fmla="*/ 15 w 160"/>
              <a:gd name="T53" fmla="*/ 15 h 183"/>
              <a:gd name="T54" fmla="*/ 14 w 160"/>
              <a:gd name="T55" fmla="*/ 19 h 183"/>
              <a:gd name="T56" fmla="*/ 14 w 160"/>
              <a:gd name="T57" fmla="*/ 164 h 183"/>
              <a:gd name="T58" fmla="*/ 15 w 160"/>
              <a:gd name="T59" fmla="*/ 168 h 183"/>
              <a:gd name="T60" fmla="*/ 15 w 160"/>
              <a:gd name="T61" fmla="*/ 168 h 183"/>
              <a:gd name="T62" fmla="*/ 18 w 160"/>
              <a:gd name="T63" fmla="*/ 169 h 183"/>
              <a:gd name="T64" fmla="*/ 141 w 160"/>
              <a:gd name="T65" fmla="*/ 169 h 183"/>
              <a:gd name="T66" fmla="*/ 144 w 160"/>
              <a:gd name="T67" fmla="*/ 168 h 183"/>
              <a:gd name="T68" fmla="*/ 145 w 160"/>
              <a:gd name="T69" fmla="*/ 168 h 183"/>
              <a:gd name="T70" fmla="*/ 146 w 160"/>
              <a:gd name="T71" fmla="*/ 164 h 183"/>
              <a:gd name="T72" fmla="*/ 146 w 160"/>
              <a:gd name="T73" fmla="*/ 62 h 183"/>
              <a:gd name="T74" fmla="*/ 139 w 160"/>
              <a:gd name="T75" fmla="*/ 54 h 183"/>
              <a:gd name="T76" fmla="*/ 139 w 160"/>
              <a:gd name="T77" fmla="*/ 54 h 183"/>
              <a:gd name="T78" fmla="*/ 106 w 160"/>
              <a:gd name="T79" fmla="*/ 21 h 183"/>
              <a:gd name="T80" fmla="*/ 106 w 160"/>
              <a:gd name="T81" fmla="*/ 46 h 183"/>
              <a:gd name="T82" fmla="*/ 108 w 160"/>
              <a:gd name="T83" fmla="*/ 51 h 183"/>
              <a:gd name="T84" fmla="*/ 108 w 160"/>
              <a:gd name="T85" fmla="*/ 51 h 183"/>
              <a:gd name="T86" fmla="*/ 114 w 160"/>
              <a:gd name="T87" fmla="*/ 54 h 183"/>
              <a:gd name="T88" fmla="*/ 139 w 160"/>
              <a:gd name="T89" fmla="*/ 54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0" h="183">
                <a:moveTo>
                  <a:pt x="18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4" y="0"/>
                  <a:pt x="106" y="1"/>
                  <a:pt x="107" y="2"/>
                </a:cubicBezTo>
                <a:cubicBezTo>
                  <a:pt x="158" y="53"/>
                  <a:pt x="158" y="53"/>
                  <a:pt x="158" y="53"/>
                </a:cubicBezTo>
                <a:cubicBezTo>
                  <a:pt x="159" y="54"/>
                  <a:pt x="160" y="56"/>
                  <a:pt x="160" y="58"/>
                </a:cubicBezTo>
                <a:cubicBezTo>
                  <a:pt x="160" y="58"/>
                  <a:pt x="160" y="58"/>
                  <a:pt x="160" y="58"/>
                </a:cubicBezTo>
                <a:cubicBezTo>
                  <a:pt x="160" y="164"/>
                  <a:pt x="160" y="164"/>
                  <a:pt x="160" y="164"/>
                </a:cubicBezTo>
                <a:cubicBezTo>
                  <a:pt x="160" y="169"/>
                  <a:pt x="158" y="174"/>
                  <a:pt x="154" y="178"/>
                </a:cubicBezTo>
                <a:cubicBezTo>
                  <a:pt x="154" y="178"/>
                  <a:pt x="154" y="178"/>
                  <a:pt x="154" y="178"/>
                </a:cubicBezTo>
                <a:cubicBezTo>
                  <a:pt x="154" y="178"/>
                  <a:pt x="154" y="178"/>
                  <a:pt x="154" y="178"/>
                </a:cubicBezTo>
                <a:cubicBezTo>
                  <a:pt x="151" y="181"/>
                  <a:pt x="146" y="183"/>
                  <a:pt x="141" y="183"/>
                </a:cubicBezTo>
                <a:cubicBezTo>
                  <a:pt x="18" y="183"/>
                  <a:pt x="18" y="183"/>
                  <a:pt x="18" y="183"/>
                </a:cubicBezTo>
                <a:cubicBezTo>
                  <a:pt x="13" y="183"/>
                  <a:pt x="9" y="181"/>
                  <a:pt x="5" y="178"/>
                </a:cubicBezTo>
                <a:cubicBezTo>
                  <a:pt x="5" y="178"/>
                  <a:pt x="5" y="178"/>
                  <a:pt x="5" y="178"/>
                </a:cubicBezTo>
                <a:cubicBezTo>
                  <a:pt x="2" y="174"/>
                  <a:pt x="0" y="169"/>
                  <a:pt x="0" y="16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3"/>
                  <a:pt x="2" y="9"/>
                  <a:pt x="5" y="5"/>
                </a:cubicBezTo>
                <a:cubicBezTo>
                  <a:pt x="8" y="2"/>
                  <a:pt x="13" y="0"/>
                  <a:pt x="18" y="0"/>
                </a:cubicBezTo>
                <a:close/>
                <a:moveTo>
                  <a:pt x="146" y="62"/>
                </a:moveTo>
                <a:cubicBezTo>
                  <a:pt x="146" y="62"/>
                  <a:pt x="146" y="62"/>
                  <a:pt x="146" y="62"/>
                </a:cubicBezTo>
                <a:cubicBezTo>
                  <a:pt x="114" y="62"/>
                  <a:pt x="114" y="62"/>
                  <a:pt x="114" y="62"/>
                </a:cubicBezTo>
                <a:cubicBezTo>
                  <a:pt x="109" y="62"/>
                  <a:pt x="105" y="60"/>
                  <a:pt x="102" y="57"/>
                </a:cubicBezTo>
                <a:cubicBezTo>
                  <a:pt x="102" y="57"/>
                  <a:pt x="102" y="57"/>
                  <a:pt x="102" y="57"/>
                </a:cubicBezTo>
                <a:cubicBezTo>
                  <a:pt x="99" y="54"/>
                  <a:pt x="98" y="50"/>
                  <a:pt x="98" y="46"/>
                </a:cubicBezTo>
                <a:cubicBezTo>
                  <a:pt x="98" y="14"/>
                  <a:pt x="98" y="14"/>
                  <a:pt x="9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7" y="14"/>
                  <a:pt x="16" y="14"/>
                  <a:pt x="15" y="15"/>
                </a:cubicBezTo>
                <a:cubicBezTo>
                  <a:pt x="14" y="16"/>
                  <a:pt x="14" y="17"/>
                  <a:pt x="14" y="19"/>
                </a:cubicBezTo>
                <a:cubicBezTo>
                  <a:pt x="14" y="164"/>
                  <a:pt x="14" y="164"/>
                  <a:pt x="14" y="164"/>
                </a:cubicBezTo>
                <a:cubicBezTo>
                  <a:pt x="14" y="166"/>
                  <a:pt x="14" y="167"/>
                  <a:pt x="15" y="168"/>
                </a:cubicBezTo>
                <a:cubicBezTo>
                  <a:pt x="15" y="168"/>
                  <a:pt x="15" y="168"/>
                  <a:pt x="15" y="168"/>
                </a:cubicBezTo>
                <a:cubicBezTo>
                  <a:pt x="16" y="168"/>
                  <a:pt x="17" y="169"/>
                  <a:pt x="18" y="169"/>
                </a:cubicBezTo>
                <a:cubicBezTo>
                  <a:pt x="141" y="169"/>
                  <a:pt x="141" y="169"/>
                  <a:pt x="141" y="169"/>
                </a:cubicBezTo>
                <a:cubicBezTo>
                  <a:pt x="142" y="169"/>
                  <a:pt x="144" y="168"/>
                  <a:pt x="144" y="168"/>
                </a:cubicBezTo>
                <a:cubicBezTo>
                  <a:pt x="145" y="168"/>
                  <a:pt x="145" y="168"/>
                  <a:pt x="145" y="168"/>
                </a:cubicBezTo>
                <a:cubicBezTo>
                  <a:pt x="145" y="167"/>
                  <a:pt x="146" y="166"/>
                  <a:pt x="146" y="164"/>
                </a:cubicBezTo>
                <a:cubicBezTo>
                  <a:pt x="146" y="62"/>
                  <a:pt x="146" y="62"/>
                  <a:pt x="146" y="62"/>
                </a:cubicBezTo>
                <a:close/>
                <a:moveTo>
                  <a:pt x="139" y="54"/>
                </a:moveTo>
                <a:cubicBezTo>
                  <a:pt x="139" y="54"/>
                  <a:pt x="139" y="54"/>
                  <a:pt x="139" y="54"/>
                </a:cubicBezTo>
                <a:cubicBezTo>
                  <a:pt x="106" y="21"/>
                  <a:pt x="106" y="21"/>
                  <a:pt x="106" y="21"/>
                </a:cubicBezTo>
                <a:cubicBezTo>
                  <a:pt x="106" y="46"/>
                  <a:pt x="106" y="46"/>
                  <a:pt x="106" y="46"/>
                </a:cubicBezTo>
                <a:cubicBezTo>
                  <a:pt x="106" y="48"/>
                  <a:pt x="107" y="50"/>
                  <a:pt x="108" y="51"/>
                </a:cubicBezTo>
                <a:cubicBezTo>
                  <a:pt x="108" y="51"/>
                  <a:pt x="108" y="51"/>
                  <a:pt x="108" y="51"/>
                </a:cubicBezTo>
                <a:cubicBezTo>
                  <a:pt x="110" y="53"/>
                  <a:pt x="112" y="54"/>
                  <a:pt x="114" y="54"/>
                </a:cubicBezTo>
                <a:cubicBezTo>
                  <a:pt x="139" y="54"/>
                  <a:pt x="139" y="54"/>
                  <a:pt x="139" y="5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Freeform 328"/>
          <p:cNvSpPr>
            <a:spLocks noEditPoints="1"/>
          </p:cNvSpPr>
          <p:nvPr/>
        </p:nvSpPr>
        <p:spPr bwMode="auto">
          <a:xfrm>
            <a:off x="2055585" y="4749358"/>
            <a:ext cx="217527" cy="255596"/>
          </a:xfrm>
          <a:custGeom>
            <a:avLst/>
            <a:gdLst>
              <a:gd name="T0" fmla="*/ 32 w 160"/>
              <a:gd name="T1" fmla="*/ 111 h 188"/>
              <a:gd name="T2" fmla="*/ 46 w 160"/>
              <a:gd name="T3" fmla="*/ 111 h 188"/>
              <a:gd name="T4" fmla="*/ 39 w 160"/>
              <a:gd name="T5" fmla="*/ 134 h 188"/>
              <a:gd name="T6" fmla="*/ 32 w 160"/>
              <a:gd name="T7" fmla="*/ 141 h 188"/>
              <a:gd name="T8" fmla="*/ 46 w 160"/>
              <a:gd name="T9" fmla="*/ 141 h 188"/>
              <a:gd name="T10" fmla="*/ 39 w 160"/>
              <a:gd name="T11" fmla="*/ 74 h 188"/>
              <a:gd name="T12" fmla="*/ 32 w 160"/>
              <a:gd name="T13" fmla="*/ 81 h 188"/>
              <a:gd name="T14" fmla="*/ 46 w 160"/>
              <a:gd name="T15" fmla="*/ 81 h 188"/>
              <a:gd name="T16" fmla="*/ 121 w 160"/>
              <a:gd name="T17" fmla="*/ 77 h 188"/>
              <a:gd name="T18" fmla="*/ 60 w 160"/>
              <a:gd name="T19" fmla="*/ 77 h 188"/>
              <a:gd name="T20" fmla="*/ 60 w 160"/>
              <a:gd name="T21" fmla="*/ 86 h 188"/>
              <a:gd name="T22" fmla="*/ 126 w 160"/>
              <a:gd name="T23" fmla="*/ 81 h 188"/>
              <a:gd name="T24" fmla="*/ 153 w 160"/>
              <a:gd name="T25" fmla="*/ 30 h 188"/>
              <a:gd name="T26" fmla="*/ 134 w 160"/>
              <a:gd name="T27" fmla="*/ 30 h 188"/>
              <a:gd name="T28" fmla="*/ 130 w 160"/>
              <a:gd name="T29" fmla="*/ 22 h 188"/>
              <a:gd name="T30" fmla="*/ 100 w 160"/>
              <a:gd name="T31" fmla="*/ 9 h 188"/>
              <a:gd name="T32" fmla="*/ 80 w 160"/>
              <a:gd name="T33" fmla="*/ 0 h 188"/>
              <a:gd name="T34" fmla="*/ 53 w 160"/>
              <a:gd name="T35" fmla="*/ 22 h 188"/>
              <a:gd name="T36" fmla="*/ 27 w 160"/>
              <a:gd name="T37" fmla="*/ 26 h 188"/>
              <a:gd name="T38" fmla="*/ 7 w 160"/>
              <a:gd name="T39" fmla="*/ 30 h 188"/>
              <a:gd name="T40" fmla="*/ 0 w 160"/>
              <a:gd name="T41" fmla="*/ 181 h 188"/>
              <a:gd name="T42" fmla="*/ 153 w 160"/>
              <a:gd name="T43" fmla="*/ 188 h 188"/>
              <a:gd name="T44" fmla="*/ 160 w 160"/>
              <a:gd name="T45" fmla="*/ 37 h 188"/>
              <a:gd name="T46" fmla="*/ 67 w 160"/>
              <a:gd name="T47" fmla="*/ 15 h 188"/>
              <a:gd name="T48" fmla="*/ 80 w 160"/>
              <a:gd name="T49" fmla="*/ 9 h 188"/>
              <a:gd name="T50" fmla="*/ 94 w 160"/>
              <a:gd name="T51" fmla="*/ 15 h 188"/>
              <a:gd name="T52" fmla="*/ 62 w 160"/>
              <a:gd name="T53" fmla="*/ 22 h 188"/>
              <a:gd name="T54" fmla="*/ 35 w 160"/>
              <a:gd name="T55" fmla="*/ 30 h 188"/>
              <a:gd name="T56" fmla="*/ 126 w 160"/>
              <a:gd name="T57" fmla="*/ 30 h 188"/>
              <a:gd name="T58" fmla="*/ 35 w 160"/>
              <a:gd name="T59" fmla="*/ 43 h 188"/>
              <a:gd name="T60" fmla="*/ 146 w 160"/>
              <a:gd name="T61" fmla="*/ 174 h 188"/>
              <a:gd name="T62" fmla="*/ 14 w 160"/>
              <a:gd name="T63" fmla="*/ 174 h 188"/>
              <a:gd name="T64" fmla="*/ 27 w 160"/>
              <a:gd name="T65" fmla="*/ 44 h 188"/>
              <a:gd name="T66" fmla="*/ 31 w 160"/>
              <a:gd name="T67" fmla="*/ 52 h 188"/>
              <a:gd name="T68" fmla="*/ 134 w 160"/>
              <a:gd name="T69" fmla="*/ 48 h 188"/>
              <a:gd name="T70" fmla="*/ 146 w 160"/>
              <a:gd name="T71" fmla="*/ 44 h 188"/>
              <a:gd name="T72" fmla="*/ 121 w 160"/>
              <a:gd name="T73" fmla="*/ 137 h 188"/>
              <a:gd name="T74" fmla="*/ 60 w 160"/>
              <a:gd name="T75" fmla="*/ 137 h 188"/>
              <a:gd name="T76" fmla="*/ 60 w 160"/>
              <a:gd name="T77" fmla="*/ 145 h 188"/>
              <a:gd name="T78" fmla="*/ 126 w 160"/>
              <a:gd name="T79" fmla="*/ 141 h 188"/>
              <a:gd name="T80" fmla="*/ 121 w 160"/>
              <a:gd name="T81" fmla="*/ 107 h 188"/>
              <a:gd name="T82" fmla="*/ 60 w 160"/>
              <a:gd name="T83" fmla="*/ 107 h 188"/>
              <a:gd name="T84" fmla="*/ 60 w 160"/>
              <a:gd name="T85" fmla="*/ 115 h 188"/>
              <a:gd name="T86" fmla="*/ 126 w 160"/>
              <a:gd name="T87" fmla="*/ 11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0" h="188">
                <a:moveTo>
                  <a:pt x="39" y="104"/>
                </a:moveTo>
                <a:cubicBezTo>
                  <a:pt x="35" y="104"/>
                  <a:pt x="32" y="107"/>
                  <a:pt x="32" y="111"/>
                </a:cubicBezTo>
                <a:cubicBezTo>
                  <a:pt x="32" y="115"/>
                  <a:pt x="35" y="118"/>
                  <a:pt x="39" y="118"/>
                </a:cubicBezTo>
                <a:cubicBezTo>
                  <a:pt x="43" y="118"/>
                  <a:pt x="46" y="115"/>
                  <a:pt x="46" y="111"/>
                </a:cubicBezTo>
                <a:cubicBezTo>
                  <a:pt x="46" y="107"/>
                  <a:pt x="43" y="104"/>
                  <a:pt x="39" y="104"/>
                </a:cubicBezTo>
                <a:close/>
                <a:moveTo>
                  <a:pt x="39" y="134"/>
                </a:moveTo>
                <a:cubicBezTo>
                  <a:pt x="39" y="134"/>
                  <a:pt x="39" y="134"/>
                  <a:pt x="39" y="134"/>
                </a:cubicBezTo>
                <a:cubicBezTo>
                  <a:pt x="35" y="134"/>
                  <a:pt x="32" y="137"/>
                  <a:pt x="32" y="141"/>
                </a:cubicBezTo>
                <a:cubicBezTo>
                  <a:pt x="32" y="145"/>
                  <a:pt x="35" y="148"/>
                  <a:pt x="39" y="148"/>
                </a:cubicBezTo>
                <a:cubicBezTo>
                  <a:pt x="43" y="148"/>
                  <a:pt x="46" y="145"/>
                  <a:pt x="46" y="141"/>
                </a:cubicBezTo>
                <a:cubicBezTo>
                  <a:pt x="46" y="137"/>
                  <a:pt x="43" y="134"/>
                  <a:pt x="39" y="134"/>
                </a:cubicBezTo>
                <a:close/>
                <a:moveTo>
                  <a:pt x="39" y="74"/>
                </a:moveTo>
                <a:cubicBezTo>
                  <a:pt x="39" y="74"/>
                  <a:pt x="39" y="74"/>
                  <a:pt x="39" y="74"/>
                </a:cubicBezTo>
                <a:cubicBezTo>
                  <a:pt x="35" y="74"/>
                  <a:pt x="32" y="77"/>
                  <a:pt x="32" y="81"/>
                </a:cubicBezTo>
                <a:cubicBezTo>
                  <a:pt x="32" y="85"/>
                  <a:pt x="35" y="88"/>
                  <a:pt x="39" y="88"/>
                </a:cubicBezTo>
                <a:cubicBezTo>
                  <a:pt x="43" y="88"/>
                  <a:pt x="46" y="85"/>
                  <a:pt x="46" y="81"/>
                </a:cubicBezTo>
                <a:cubicBezTo>
                  <a:pt x="46" y="77"/>
                  <a:pt x="43" y="74"/>
                  <a:pt x="39" y="74"/>
                </a:cubicBezTo>
                <a:close/>
                <a:moveTo>
                  <a:pt x="121" y="77"/>
                </a:moveTo>
                <a:cubicBezTo>
                  <a:pt x="121" y="77"/>
                  <a:pt x="121" y="77"/>
                  <a:pt x="121" y="77"/>
                </a:cubicBezTo>
                <a:cubicBezTo>
                  <a:pt x="60" y="77"/>
                  <a:pt x="60" y="77"/>
                  <a:pt x="60" y="77"/>
                </a:cubicBezTo>
                <a:cubicBezTo>
                  <a:pt x="58" y="77"/>
                  <a:pt x="56" y="79"/>
                  <a:pt x="56" y="81"/>
                </a:cubicBezTo>
                <a:cubicBezTo>
                  <a:pt x="56" y="84"/>
                  <a:pt x="58" y="86"/>
                  <a:pt x="60" y="86"/>
                </a:cubicBezTo>
                <a:cubicBezTo>
                  <a:pt x="121" y="86"/>
                  <a:pt x="121" y="86"/>
                  <a:pt x="121" y="86"/>
                </a:cubicBezTo>
                <a:cubicBezTo>
                  <a:pt x="124" y="86"/>
                  <a:pt x="126" y="84"/>
                  <a:pt x="126" y="81"/>
                </a:cubicBezTo>
                <a:cubicBezTo>
                  <a:pt x="126" y="79"/>
                  <a:pt x="124" y="77"/>
                  <a:pt x="121" y="77"/>
                </a:cubicBezTo>
                <a:close/>
                <a:moveTo>
                  <a:pt x="153" y="30"/>
                </a:moveTo>
                <a:cubicBezTo>
                  <a:pt x="153" y="30"/>
                  <a:pt x="153" y="30"/>
                  <a:pt x="153" y="30"/>
                </a:cubicBezTo>
                <a:cubicBezTo>
                  <a:pt x="134" y="30"/>
                  <a:pt x="134" y="30"/>
                  <a:pt x="134" y="30"/>
                </a:cubicBezTo>
                <a:cubicBezTo>
                  <a:pt x="134" y="26"/>
                  <a:pt x="134" y="26"/>
                  <a:pt x="134" y="26"/>
                </a:cubicBezTo>
                <a:cubicBezTo>
                  <a:pt x="134" y="24"/>
                  <a:pt x="132" y="22"/>
                  <a:pt x="130" y="22"/>
                </a:cubicBezTo>
                <a:cubicBezTo>
                  <a:pt x="107" y="22"/>
                  <a:pt x="107" y="22"/>
                  <a:pt x="107" y="22"/>
                </a:cubicBezTo>
                <a:cubicBezTo>
                  <a:pt x="106" y="17"/>
                  <a:pt x="103" y="12"/>
                  <a:pt x="100" y="9"/>
                </a:cubicBezTo>
                <a:cubicBezTo>
                  <a:pt x="95" y="4"/>
                  <a:pt x="88" y="0"/>
                  <a:pt x="8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73" y="0"/>
                  <a:pt x="66" y="4"/>
                  <a:pt x="61" y="9"/>
                </a:cubicBezTo>
                <a:cubicBezTo>
                  <a:pt x="57" y="12"/>
                  <a:pt x="55" y="17"/>
                  <a:pt x="53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28" y="22"/>
                  <a:pt x="27" y="24"/>
                  <a:pt x="27" y="26"/>
                </a:cubicBezTo>
                <a:cubicBezTo>
                  <a:pt x="27" y="30"/>
                  <a:pt x="27" y="30"/>
                  <a:pt x="27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3" y="30"/>
                  <a:pt x="0" y="33"/>
                  <a:pt x="0" y="37"/>
                </a:cubicBezTo>
                <a:cubicBezTo>
                  <a:pt x="0" y="181"/>
                  <a:pt x="0" y="181"/>
                  <a:pt x="0" y="181"/>
                </a:cubicBezTo>
                <a:cubicBezTo>
                  <a:pt x="0" y="185"/>
                  <a:pt x="3" y="188"/>
                  <a:pt x="7" y="188"/>
                </a:cubicBezTo>
                <a:cubicBezTo>
                  <a:pt x="153" y="188"/>
                  <a:pt x="153" y="188"/>
                  <a:pt x="153" y="188"/>
                </a:cubicBezTo>
                <a:cubicBezTo>
                  <a:pt x="157" y="188"/>
                  <a:pt x="160" y="185"/>
                  <a:pt x="160" y="181"/>
                </a:cubicBezTo>
                <a:cubicBezTo>
                  <a:pt x="160" y="37"/>
                  <a:pt x="160" y="37"/>
                  <a:pt x="160" y="37"/>
                </a:cubicBezTo>
                <a:cubicBezTo>
                  <a:pt x="160" y="33"/>
                  <a:pt x="157" y="30"/>
                  <a:pt x="153" y="30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70" y="11"/>
                  <a:pt x="75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ubicBezTo>
                  <a:pt x="86" y="9"/>
                  <a:pt x="90" y="11"/>
                  <a:pt x="94" y="15"/>
                </a:cubicBezTo>
                <a:cubicBezTo>
                  <a:pt x="96" y="17"/>
                  <a:pt x="97" y="19"/>
                  <a:pt x="98" y="22"/>
                </a:cubicBezTo>
                <a:cubicBezTo>
                  <a:pt x="62" y="22"/>
                  <a:pt x="62" y="22"/>
                  <a:pt x="62" y="22"/>
                </a:cubicBezTo>
                <a:cubicBezTo>
                  <a:pt x="63" y="19"/>
                  <a:pt x="65" y="17"/>
                  <a:pt x="67" y="15"/>
                </a:cubicBezTo>
                <a:close/>
                <a:moveTo>
                  <a:pt x="35" y="30"/>
                </a:moveTo>
                <a:cubicBezTo>
                  <a:pt x="35" y="30"/>
                  <a:pt x="35" y="30"/>
                  <a:pt x="35" y="30"/>
                </a:cubicBezTo>
                <a:cubicBezTo>
                  <a:pt x="126" y="30"/>
                  <a:pt x="126" y="30"/>
                  <a:pt x="126" y="30"/>
                </a:cubicBezTo>
                <a:cubicBezTo>
                  <a:pt x="126" y="43"/>
                  <a:pt x="126" y="43"/>
                  <a:pt x="126" y="43"/>
                </a:cubicBezTo>
                <a:cubicBezTo>
                  <a:pt x="35" y="43"/>
                  <a:pt x="35" y="43"/>
                  <a:pt x="35" y="43"/>
                </a:cubicBezTo>
                <a:cubicBezTo>
                  <a:pt x="35" y="30"/>
                  <a:pt x="35" y="30"/>
                  <a:pt x="35" y="30"/>
                </a:cubicBezTo>
                <a:close/>
                <a:moveTo>
                  <a:pt x="146" y="174"/>
                </a:moveTo>
                <a:cubicBezTo>
                  <a:pt x="146" y="174"/>
                  <a:pt x="146" y="174"/>
                  <a:pt x="146" y="174"/>
                </a:cubicBezTo>
                <a:cubicBezTo>
                  <a:pt x="14" y="174"/>
                  <a:pt x="14" y="174"/>
                  <a:pt x="14" y="174"/>
                </a:cubicBezTo>
                <a:cubicBezTo>
                  <a:pt x="14" y="44"/>
                  <a:pt x="14" y="44"/>
                  <a:pt x="14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50"/>
                  <a:pt x="28" y="52"/>
                  <a:pt x="31" y="52"/>
                </a:cubicBezTo>
                <a:cubicBezTo>
                  <a:pt x="130" y="52"/>
                  <a:pt x="130" y="52"/>
                  <a:pt x="130" y="52"/>
                </a:cubicBezTo>
                <a:cubicBezTo>
                  <a:pt x="132" y="52"/>
                  <a:pt x="134" y="50"/>
                  <a:pt x="134" y="48"/>
                </a:cubicBezTo>
                <a:cubicBezTo>
                  <a:pt x="134" y="44"/>
                  <a:pt x="134" y="44"/>
                  <a:pt x="134" y="44"/>
                </a:cubicBezTo>
                <a:cubicBezTo>
                  <a:pt x="146" y="44"/>
                  <a:pt x="146" y="44"/>
                  <a:pt x="146" y="44"/>
                </a:cubicBezTo>
                <a:cubicBezTo>
                  <a:pt x="146" y="174"/>
                  <a:pt x="146" y="174"/>
                  <a:pt x="146" y="174"/>
                </a:cubicBezTo>
                <a:close/>
                <a:moveTo>
                  <a:pt x="121" y="137"/>
                </a:moveTo>
                <a:cubicBezTo>
                  <a:pt x="121" y="137"/>
                  <a:pt x="121" y="137"/>
                  <a:pt x="121" y="137"/>
                </a:cubicBezTo>
                <a:cubicBezTo>
                  <a:pt x="60" y="137"/>
                  <a:pt x="60" y="137"/>
                  <a:pt x="60" y="137"/>
                </a:cubicBezTo>
                <a:cubicBezTo>
                  <a:pt x="58" y="137"/>
                  <a:pt x="56" y="139"/>
                  <a:pt x="56" y="141"/>
                </a:cubicBezTo>
                <a:cubicBezTo>
                  <a:pt x="56" y="143"/>
                  <a:pt x="58" y="145"/>
                  <a:pt x="60" y="145"/>
                </a:cubicBezTo>
                <a:cubicBezTo>
                  <a:pt x="121" y="145"/>
                  <a:pt x="121" y="145"/>
                  <a:pt x="121" y="145"/>
                </a:cubicBezTo>
                <a:cubicBezTo>
                  <a:pt x="124" y="145"/>
                  <a:pt x="126" y="143"/>
                  <a:pt x="126" y="141"/>
                </a:cubicBezTo>
                <a:cubicBezTo>
                  <a:pt x="126" y="139"/>
                  <a:pt x="124" y="137"/>
                  <a:pt x="121" y="137"/>
                </a:cubicBezTo>
                <a:close/>
                <a:moveTo>
                  <a:pt x="121" y="107"/>
                </a:moveTo>
                <a:cubicBezTo>
                  <a:pt x="121" y="107"/>
                  <a:pt x="121" y="107"/>
                  <a:pt x="121" y="107"/>
                </a:cubicBezTo>
                <a:cubicBezTo>
                  <a:pt x="60" y="107"/>
                  <a:pt x="60" y="107"/>
                  <a:pt x="60" y="107"/>
                </a:cubicBezTo>
                <a:cubicBezTo>
                  <a:pt x="58" y="107"/>
                  <a:pt x="56" y="109"/>
                  <a:pt x="56" y="111"/>
                </a:cubicBezTo>
                <a:cubicBezTo>
                  <a:pt x="56" y="113"/>
                  <a:pt x="58" y="115"/>
                  <a:pt x="60" y="115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4" y="115"/>
                  <a:pt x="126" y="113"/>
                  <a:pt x="126" y="111"/>
                </a:cubicBezTo>
                <a:cubicBezTo>
                  <a:pt x="126" y="109"/>
                  <a:pt x="124" y="107"/>
                  <a:pt x="121" y="10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graduation-cap_16905"/>
          <p:cNvSpPr>
            <a:spLocks noChangeAspect="1"/>
          </p:cNvSpPr>
          <p:nvPr/>
        </p:nvSpPr>
        <p:spPr bwMode="auto">
          <a:xfrm>
            <a:off x="6798483" y="1018984"/>
            <a:ext cx="565113" cy="337985"/>
          </a:xfrm>
          <a:custGeom>
            <a:avLst/>
            <a:gdLst>
              <a:gd name="connsiteX0" fmla="*/ 82550 w 331788"/>
              <a:gd name="connsiteY0" fmla="*/ 117475 h 198438"/>
              <a:gd name="connsiteX1" fmla="*/ 165100 w 331788"/>
              <a:gd name="connsiteY1" fmla="*/ 157163 h 198438"/>
              <a:gd name="connsiteX2" fmla="*/ 247650 w 331788"/>
              <a:gd name="connsiteY2" fmla="*/ 117475 h 198438"/>
              <a:gd name="connsiteX3" fmla="*/ 247650 w 331788"/>
              <a:gd name="connsiteY3" fmla="*/ 157163 h 198438"/>
              <a:gd name="connsiteX4" fmla="*/ 165100 w 331788"/>
              <a:gd name="connsiteY4" fmla="*/ 198438 h 198438"/>
              <a:gd name="connsiteX5" fmla="*/ 82550 w 331788"/>
              <a:gd name="connsiteY5" fmla="*/ 157163 h 198438"/>
              <a:gd name="connsiteX6" fmla="*/ 20638 w 331788"/>
              <a:gd name="connsiteY6" fmla="*/ 82550 h 198438"/>
              <a:gd name="connsiteX7" fmla="*/ 24606 w 331788"/>
              <a:gd name="connsiteY7" fmla="*/ 86447 h 198438"/>
              <a:gd name="connsiteX8" fmla="*/ 24606 w 331788"/>
              <a:gd name="connsiteY8" fmla="*/ 150091 h 198438"/>
              <a:gd name="connsiteX9" fmla="*/ 28575 w 331788"/>
              <a:gd name="connsiteY9" fmla="*/ 157885 h 198438"/>
              <a:gd name="connsiteX10" fmla="*/ 24606 w 331788"/>
              <a:gd name="connsiteY10" fmla="*/ 164379 h 198438"/>
              <a:gd name="connsiteX11" fmla="*/ 24606 w 331788"/>
              <a:gd name="connsiteY11" fmla="*/ 178667 h 198438"/>
              <a:gd name="connsiteX12" fmla="*/ 20638 w 331788"/>
              <a:gd name="connsiteY12" fmla="*/ 182563 h 198438"/>
              <a:gd name="connsiteX13" fmla="*/ 16669 w 331788"/>
              <a:gd name="connsiteY13" fmla="*/ 178667 h 198438"/>
              <a:gd name="connsiteX14" fmla="*/ 16669 w 331788"/>
              <a:gd name="connsiteY14" fmla="*/ 164379 h 198438"/>
              <a:gd name="connsiteX15" fmla="*/ 12700 w 331788"/>
              <a:gd name="connsiteY15" fmla="*/ 157885 h 198438"/>
              <a:gd name="connsiteX16" fmla="*/ 16669 w 331788"/>
              <a:gd name="connsiteY16" fmla="*/ 150091 h 198438"/>
              <a:gd name="connsiteX17" fmla="*/ 16669 w 331788"/>
              <a:gd name="connsiteY17" fmla="*/ 86447 h 198438"/>
              <a:gd name="connsiteX18" fmla="*/ 20638 w 331788"/>
              <a:gd name="connsiteY18" fmla="*/ 82550 h 198438"/>
              <a:gd name="connsiteX19" fmla="*/ 165100 w 331788"/>
              <a:gd name="connsiteY19" fmla="*/ 58738 h 198438"/>
              <a:gd name="connsiteX20" fmla="*/ 152400 w 331788"/>
              <a:gd name="connsiteY20" fmla="*/ 66676 h 198438"/>
              <a:gd name="connsiteX21" fmla="*/ 165100 w 331788"/>
              <a:gd name="connsiteY21" fmla="*/ 74614 h 198438"/>
              <a:gd name="connsiteX22" fmla="*/ 177800 w 331788"/>
              <a:gd name="connsiteY22" fmla="*/ 66676 h 198438"/>
              <a:gd name="connsiteX23" fmla="*/ 165100 w 331788"/>
              <a:gd name="connsiteY23" fmla="*/ 58738 h 198438"/>
              <a:gd name="connsiteX24" fmla="*/ 165100 w 331788"/>
              <a:gd name="connsiteY24" fmla="*/ 0 h 198438"/>
              <a:gd name="connsiteX25" fmla="*/ 331788 w 331788"/>
              <a:gd name="connsiteY25" fmla="*/ 66675 h 198438"/>
              <a:gd name="connsiteX26" fmla="*/ 165100 w 331788"/>
              <a:gd name="connsiteY26" fmla="*/ 149225 h 198438"/>
              <a:gd name="connsiteX27" fmla="*/ 0 w 331788"/>
              <a:gd name="connsiteY27" fmla="*/ 66675 h 198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31788" h="198438">
                <a:moveTo>
                  <a:pt x="82550" y="117475"/>
                </a:moveTo>
                <a:lnTo>
                  <a:pt x="165100" y="157163"/>
                </a:lnTo>
                <a:lnTo>
                  <a:pt x="247650" y="117475"/>
                </a:lnTo>
                <a:lnTo>
                  <a:pt x="247650" y="157163"/>
                </a:lnTo>
                <a:lnTo>
                  <a:pt x="165100" y="198438"/>
                </a:lnTo>
                <a:lnTo>
                  <a:pt x="82550" y="157163"/>
                </a:lnTo>
                <a:close/>
                <a:moveTo>
                  <a:pt x="20638" y="82550"/>
                </a:moveTo>
                <a:cubicBezTo>
                  <a:pt x="23283" y="82550"/>
                  <a:pt x="24606" y="85148"/>
                  <a:pt x="24606" y="86447"/>
                </a:cubicBezTo>
                <a:cubicBezTo>
                  <a:pt x="24606" y="86447"/>
                  <a:pt x="24606" y="86447"/>
                  <a:pt x="24606" y="150091"/>
                </a:cubicBezTo>
                <a:cubicBezTo>
                  <a:pt x="27252" y="151390"/>
                  <a:pt x="28575" y="153988"/>
                  <a:pt x="28575" y="157885"/>
                </a:cubicBezTo>
                <a:cubicBezTo>
                  <a:pt x="28575" y="160482"/>
                  <a:pt x="27252" y="163080"/>
                  <a:pt x="24606" y="164379"/>
                </a:cubicBezTo>
                <a:cubicBezTo>
                  <a:pt x="24606" y="164379"/>
                  <a:pt x="24606" y="164379"/>
                  <a:pt x="24606" y="178667"/>
                </a:cubicBezTo>
                <a:cubicBezTo>
                  <a:pt x="24606" y="181264"/>
                  <a:pt x="23283" y="182563"/>
                  <a:pt x="20638" y="182563"/>
                </a:cubicBezTo>
                <a:cubicBezTo>
                  <a:pt x="17992" y="182563"/>
                  <a:pt x="16669" y="181264"/>
                  <a:pt x="16669" y="178667"/>
                </a:cubicBezTo>
                <a:cubicBezTo>
                  <a:pt x="16669" y="178667"/>
                  <a:pt x="16669" y="178667"/>
                  <a:pt x="16669" y="164379"/>
                </a:cubicBezTo>
                <a:cubicBezTo>
                  <a:pt x="14023" y="163080"/>
                  <a:pt x="12700" y="160482"/>
                  <a:pt x="12700" y="157885"/>
                </a:cubicBezTo>
                <a:cubicBezTo>
                  <a:pt x="12700" y="153988"/>
                  <a:pt x="14023" y="151390"/>
                  <a:pt x="16669" y="150091"/>
                </a:cubicBezTo>
                <a:cubicBezTo>
                  <a:pt x="16669" y="150091"/>
                  <a:pt x="16669" y="150091"/>
                  <a:pt x="16669" y="86447"/>
                </a:cubicBezTo>
                <a:cubicBezTo>
                  <a:pt x="16669" y="85148"/>
                  <a:pt x="17992" y="82550"/>
                  <a:pt x="20638" y="82550"/>
                </a:cubicBezTo>
                <a:close/>
                <a:moveTo>
                  <a:pt x="165100" y="58738"/>
                </a:moveTo>
                <a:cubicBezTo>
                  <a:pt x="158086" y="58738"/>
                  <a:pt x="152400" y="62292"/>
                  <a:pt x="152400" y="66676"/>
                </a:cubicBezTo>
                <a:cubicBezTo>
                  <a:pt x="152400" y="71060"/>
                  <a:pt x="158086" y="74614"/>
                  <a:pt x="165100" y="74614"/>
                </a:cubicBezTo>
                <a:cubicBezTo>
                  <a:pt x="172114" y="74614"/>
                  <a:pt x="177800" y="71060"/>
                  <a:pt x="177800" y="66676"/>
                </a:cubicBezTo>
                <a:cubicBezTo>
                  <a:pt x="177800" y="62292"/>
                  <a:pt x="172114" y="58738"/>
                  <a:pt x="165100" y="58738"/>
                </a:cubicBezTo>
                <a:close/>
                <a:moveTo>
                  <a:pt x="165100" y="0"/>
                </a:moveTo>
                <a:lnTo>
                  <a:pt x="331788" y="66675"/>
                </a:lnTo>
                <a:lnTo>
                  <a:pt x="165100" y="149225"/>
                </a:lnTo>
                <a:lnTo>
                  <a:pt x="0" y="66675"/>
                </a:lnTo>
                <a:close/>
              </a:path>
            </a:pathLst>
          </a:custGeom>
          <a:solidFill>
            <a:srgbClr val="3F3B3A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/>
          <a:srcRect l="6001" t="24740" r="7292" b="8444"/>
          <a:stretch>
            <a:fillRect/>
          </a:stretch>
        </p:blipFill>
        <p:spPr>
          <a:xfrm>
            <a:off x="889000" y="1280160"/>
            <a:ext cx="10571480" cy="458216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0" name="组合 9"/>
          <p:cNvGrpSpPr/>
          <p:nvPr/>
        </p:nvGrpSpPr>
        <p:grpSpPr>
          <a:xfrm>
            <a:off x="528320" y="360680"/>
            <a:ext cx="10617200" cy="6174740"/>
            <a:chOff x="528320" y="360680"/>
            <a:chExt cx="10617200" cy="617474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"/>
            <a:srcRect l="6166" t="20592" r="6750" b="5630"/>
            <a:stretch>
              <a:fillRect/>
            </a:stretch>
          </p:blipFill>
          <p:spPr>
            <a:xfrm>
              <a:off x="528320" y="360680"/>
              <a:ext cx="10617200" cy="505968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2"/>
            <a:srcRect l="7750" t="61778" r="6750" b="22037"/>
            <a:stretch>
              <a:fillRect/>
            </a:stretch>
          </p:blipFill>
          <p:spPr>
            <a:xfrm>
              <a:off x="721360" y="5425440"/>
              <a:ext cx="10424160" cy="11099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4765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l="7084" t="25649" r="6583" b="10963"/>
          <a:stretch>
            <a:fillRect/>
          </a:stretch>
        </p:blipFill>
        <p:spPr>
          <a:xfrm>
            <a:off x="721360" y="1255395"/>
            <a:ext cx="10525760" cy="434721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等腰三角形 17"/>
          <p:cNvSpPr/>
          <p:nvPr/>
        </p:nvSpPr>
        <p:spPr>
          <a:xfrm>
            <a:off x="1587376" y="214829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等腰三角形 28"/>
          <p:cNvSpPr/>
          <p:nvPr/>
        </p:nvSpPr>
        <p:spPr>
          <a:xfrm flipV="1">
            <a:off x="1587376" y="0"/>
            <a:ext cx="9017248" cy="4709710"/>
          </a:xfrm>
          <a:prstGeom prst="triangle">
            <a:avLst/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圆角 8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204114" y="3007475"/>
            <a:ext cx="78667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 谢 观 看 ！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1174125" y="482854"/>
            <a:ext cx="518317" cy="114300"/>
            <a:chOff x="9398000" y="-562174"/>
            <a:chExt cx="518317" cy="114300"/>
          </a:xfrm>
        </p:grpSpPr>
        <p:sp>
          <p:nvSpPr>
            <p:cNvPr id="24" name="矩形 23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/>
          <p:cNvSpPr/>
          <p:nvPr/>
        </p:nvSpPr>
        <p:spPr>
          <a:xfrm flipV="1">
            <a:off x="0" y="0"/>
            <a:ext cx="9017248" cy="470971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" name="矩形: 圆角 1"/>
          <p:cNvSpPr/>
          <p:nvPr/>
        </p:nvSpPr>
        <p:spPr>
          <a:xfrm>
            <a:off x="254000" y="207010"/>
            <a:ext cx="11684000" cy="6362700"/>
          </a:xfrm>
          <a:prstGeom prst="roundRect">
            <a:avLst>
              <a:gd name="adj" fmla="val 974"/>
            </a:avLst>
          </a:prstGeom>
          <a:solidFill>
            <a:schemeClr val="bg1"/>
          </a:solidFill>
          <a:ln>
            <a:noFill/>
          </a:ln>
          <a:effectLst>
            <a:outerShdw blurRad="241300" sx="99000" sy="99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860801" y="3064622"/>
            <a:ext cx="447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DenseNet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理论</a:t>
            </a:r>
            <a:endParaRPr lang="zh-CN" altLang="en-US" sz="3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3205" y="2195184"/>
            <a:ext cx="26255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珠穆朗玛—乌金苏通体" panose="01010100010101010101" pitchFamily="2" charset="0"/>
                <a:ea typeface="珠穆朗玛—乌金苏通体" panose="01010100010101010101" pitchFamily="2" charset="0"/>
                <a:cs typeface="珠穆朗玛—乌金苏通体" panose="01010100010101010101" pitchFamily="2" charset="0"/>
              </a:rPr>
              <a:t>PART 01</a:t>
            </a:r>
            <a:endParaRPr lang="zh-CN" altLang="en-US" sz="5400" dirty="0">
              <a:solidFill>
                <a:schemeClr val="tx1">
                  <a:lumMod val="65000"/>
                  <a:lumOff val="35000"/>
                </a:schemeClr>
              </a:solidFill>
              <a:latin typeface="珠穆朗玛—乌金苏通体" panose="01010100010101010101" pitchFamily="2" charset="0"/>
              <a:cs typeface="珠穆朗玛—乌金苏通体" panose="01010100010101010101" pitchFamily="2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836842" y="4303392"/>
            <a:ext cx="518317" cy="114300"/>
            <a:chOff x="9398000" y="-562174"/>
            <a:chExt cx="518317" cy="114300"/>
          </a:xfrm>
        </p:grpSpPr>
        <p:sp>
          <p:nvSpPr>
            <p:cNvPr id="9" name="矩形 8"/>
            <p:cNvSpPr/>
            <p:nvPr/>
          </p:nvSpPr>
          <p:spPr>
            <a:xfrm>
              <a:off x="9398000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9600008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802017" y="-562174"/>
              <a:ext cx="114300" cy="114300"/>
            </a:xfrm>
            <a:prstGeom prst="rect">
              <a:avLst/>
            </a:prstGeom>
            <a:solidFill>
              <a:srgbClr val="3F3B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 rot="0">
            <a:off x="1797685" y="1311910"/>
            <a:ext cx="9230360" cy="3830955"/>
            <a:chOff x="1848485" y="1443356"/>
            <a:chExt cx="9230360" cy="3830901"/>
          </a:xfrm>
        </p:grpSpPr>
        <p:sp>
          <p:nvSpPr>
            <p:cNvPr id="22" name="文本框 21"/>
            <p:cNvSpPr txBox="1"/>
            <p:nvPr/>
          </p:nvSpPr>
          <p:spPr>
            <a:xfrm>
              <a:off x="1848485" y="1443356"/>
              <a:ext cx="9230360" cy="3830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b="1" dirty="0" err="1">
                  <a:latin typeface="等线" panose="02010600030101010101" pitchFamily="2" charset="-122"/>
                  <a:ea typeface="等线" panose="02010600030101010101" pitchFamily="2" charset="-122"/>
                </a:rPr>
                <a:t>ResNets</a:t>
              </a: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传统卷积网络的前向传播中，第</a:t>
              </a: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l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层的输出是第</a:t>
              </a: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l+1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层的的输入：</a:t>
              </a:r>
              <a:endParaRPr lang="zh-CN" altLang="en-US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b="1" dirty="0" err="1">
                  <a:latin typeface="等线" panose="02010600030101010101" pitchFamily="2" charset="-122"/>
                  <a:ea typeface="等线" panose="02010600030101010101" pitchFamily="2" charset="-122"/>
                </a:rPr>
                <a:t>ResNets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添加一个恒等映射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变换，函数如下：</a:t>
              </a: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Dense connectivity</a:t>
              </a: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为了进一步提高信息在网络之间的流动，将任何一层都与后续的每一层进行连接。因此，第</a:t>
              </a: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l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层接收所有前层的特征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图，即</a:t>
              </a: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x</a:t>
              </a:r>
              <a:r>
                <a:rPr lang="en-US" altLang="zh-CN" b="1" baseline="-25000" dirty="0">
                  <a:latin typeface="等线" panose="02010600030101010101" pitchFamily="2" charset="-122"/>
                  <a:ea typeface="等线" panose="02010600030101010101" pitchFamily="2" charset="-122"/>
                </a:rPr>
                <a:t>0</a:t>
              </a:r>
              <a:r>
                <a:rPr lang="en-US" altLang="zh-CN" b="1" dirty="0">
                  <a:latin typeface="等线" panose="02010600030101010101" pitchFamily="2" charset="-122"/>
                  <a:ea typeface="等线" panose="02010600030101010101" pitchFamily="2" charset="-122"/>
                </a:rPr>
                <a:t>,…x</a:t>
              </a:r>
              <a:r>
                <a:rPr lang="en-US" altLang="zh-CN" b="1" baseline="-25000" dirty="0">
                  <a:latin typeface="等线" panose="02010600030101010101" pitchFamily="2" charset="-122"/>
                  <a:ea typeface="等线" panose="02010600030101010101" pitchFamily="2" charset="-122"/>
                </a:rPr>
                <a:t>l-1</a:t>
              </a:r>
              <a:r>
                <a:rPr lang="zh-CN" altLang="en-US" b="1" dirty="0">
                  <a:latin typeface="等线" panose="02010600030101010101" pitchFamily="2" charset="-122"/>
                  <a:ea typeface="等线" panose="02010600030101010101" pitchFamily="2" charset="-122"/>
                </a:rPr>
                <a:t>，作为输入：</a:t>
              </a:r>
              <a:endParaRPr lang="en-US" altLang="zh-CN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b="1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879340" y="2927330"/>
              <a:ext cx="4189095" cy="600067"/>
            </a:xfrm>
            <a:prstGeom prst="rect">
              <a:avLst/>
            </a:prstGeom>
          </p:spPr>
        </p:pic>
      </p:grpSp>
      <p:pic>
        <p:nvPicPr>
          <p:cNvPr id="2" name="图片 1" descr="屏幕截图 2021-12-08 1225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3245" y="1855470"/>
            <a:ext cx="1925955" cy="358140"/>
          </a:xfrm>
          <a:prstGeom prst="rect">
            <a:avLst/>
          </a:prstGeom>
        </p:spPr>
      </p:pic>
      <p:pic>
        <p:nvPicPr>
          <p:cNvPr id="5" name="图片 4" descr="屏幕截图 2021-12-08 1227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795" y="4831080"/>
            <a:ext cx="5692140" cy="5156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6" name="图片 5" descr="屏幕截图 2021-12-08 12373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83460" y="2294255"/>
            <a:ext cx="7825740" cy="42202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16100" y="541020"/>
            <a:ext cx="969899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与ResNet对比，其它层传入该层的方式并不是求和的方式，相反我们将前几层的特征进行连接。因此，第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层具有l个输入（前面所有层的连接组合）。它本身的特征图传递到所有后面的L-l层。所以，L层的网络具有L(L+1)/2个连接，而不是像传统网络具有L个连接。由于其特有的连接模式，称之为Dense Convolutional Network(DenseNet)。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6" name="图片 5" descr="屏幕截图 2021-12-08 12373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50770" y="1988185"/>
            <a:ext cx="7907020" cy="42202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816100" y="541020"/>
            <a:ext cx="9698990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Composite function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在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DenseBlock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中，各个层的特征图大小一致，可以在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channel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维度上连接。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DenseBlock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中的非线性组合函数采用的是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BN+ReLU+3x3 Conv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sym typeface="+mn-ea"/>
              </a:rPr>
              <a:t>的结构。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10640" y="861060"/>
            <a:ext cx="1006856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Pooling layers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当特征图的大小发生变化时，公式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(2)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中使用的连接操作是不可行的。然而，卷积网络的一个重要部分是向下采样层，它可以改变特征图的大小。为了便于在架构中进行向下采样，将网络划分为多个紧密连接的密集块，见下图。将块之间的层称为转换层，它执行卷积和池化。实验中使用的转换层包括一个批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量归一化层和一个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1×1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个卷积层，以及一个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2×2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个平均池化层。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1"/>
          <a:srcRect b="29244"/>
          <a:stretch>
            <a:fillRect/>
          </a:stretch>
        </p:blipFill>
        <p:spPr>
          <a:xfrm>
            <a:off x="1448435" y="3582035"/>
            <a:ext cx="8818879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/>
        </p:nvSpPr>
        <p:spPr>
          <a:xfrm flipH="1">
            <a:off x="10109200" y="534670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等腰三角形 2"/>
          <p:cNvSpPr/>
          <p:nvPr/>
        </p:nvSpPr>
        <p:spPr>
          <a:xfrm flipV="1">
            <a:off x="0" y="0"/>
            <a:ext cx="2082800" cy="1511300"/>
          </a:xfrm>
          <a:prstGeom prst="triangle">
            <a:avLst>
              <a:gd name="adj" fmla="val 0"/>
            </a:avLst>
          </a:prstGeom>
          <a:solidFill>
            <a:srgbClr val="3F3B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280160" y="911860"/>
            <a:ext cx="10068560" cy="5492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Growth rate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如果每个函数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H</a:t>
            </a:r>
            <a:r>
              <a:rPr lang="en-US" altLang="zh-CN" b="1" baseline="-25000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产生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个特征图，则第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l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层有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k0 + k×(l - 1)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个输入特征图，其中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k0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是输入层的通道数。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与现有网络架构之间的一个重要区别是，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可以具有非常窄的层，例如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 = 12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。超参数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表示增长率。将特征图视为网络的全局状态。每一层添加k个特征图到这个状态。增长率k决定了每一层有多少新信息贡献到这种全局状态。全局状态一旦确定，网络的任何一部分都可以获取，然而，传统网络没有具备这种重用的特性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Bottleneck layers</a:t>
            </a: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由于后面层的输入会非常大，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DenseBlock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内部可以采用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bottleneck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层来减少计算量，主要是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在原有的结构中增加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1x1 Conv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，即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b="1" dirty="0">
                <a:highlight>
                  <a:srgbClr val="FFFF00"/>
                </a:highlight>
                <a:latin typeface="等线" panose="02010600030101010101" pitchFamily="2" charset="-122"/>
                <a:ea typeface="等线" panose="02010600030101010101" pitchFamily="2" charset="-122"/>
              </a:rPr>
              <a:t>BN+ReLU+1x1 Conv+BN+ReLU+3x3 Conv</a:t>
            </a:r>
            <a:endParaRPr lang="en-US" altLang="zh-CN" b="1" dirty="0">
              <a:highlight>
                <a:srgbClr val="FFFF00"/>
              </a:highlight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称为</a:t>
            </a:r>
            <a:r>
              <a:rPr lang="en-US" altLang="zh-CN" b="1" dirty="0" err="1">
                <a:latin typeface="等线" panose="02010600030101010101" pitchFamily="2" charset="-122"/>
                <a:ea typeface="等线" panose="02010600030101010101" pitchFamily="2" charset="-122"/>
              </a:rPr>
              <a:t>DenseNet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-B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结构。其中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1x1 Conv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得到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</a:rPr>
              <a:t>4k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</a:rPr>
              <a:t>个特征图它起到的作用是降低特征数量，从而提升计算效率。</a:t>
            </a:r>
            <a:endParaRPr lang="zh-CN" altLang="en-US" b="1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5895,&quot;width&quot;:8370}"/>
</p:tagLst>
</file>

<file path=ppt/tags/tag2.xml><?xml version="1.0" encoding="utf-8"?>
<p:tagLst xmlns:p="http://schemas.openxmlformats.org/presentationml/2006/main">
  <p:tag name="KSO_WM_UNIT_PLACING_PICTURE_USER_VIEWPORT" val="{&quot;height&quot;:5895,&quot;width&quot;:8370}"/>
</p:tagLst>
</file>

<file path=ppt/tags/tag3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</p:tagLst>
</file>

<file path=ppt/tags/tag4.xml><?xml version="1.0" encoding="utf-8"?>
<p:tagLst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56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0864_1*f*1"/>
  <p:tag name="KSO_WM_TEMPLATE_CATEGORY" val="diagram"/>
  <p:tag name="KSO_WM_TEMPLATE_INDEX" val="20200864"/>
  <p:tag name="KSO_WM_UNIT_LAYERLEVEL" val="1"/>
  <p:tag name="KSO_WM_TAG_VERSION" val="1.0"/>
  <p:tag name="KSO_WM_BEAUTIFY_FLAG" val="#wm#"/>
  <p:tag name="KSO_WM_UNIT_DEFAULT_FONT" val="14;18;2"/>
  <p:tag name="KSO_WM_UNIT_BLOCK" val="0"/>
  <p:tag name="KSO_WM_UNIT_PLACING_PICTURE_MD4" val="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5682</Words>
  <Application>WPS 演示</Application>
  <PresentationFormat>宽屏</PresentationFormat>
  <Paragraphs>205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3" baseType="lpstr">
      <vt:lpstr>Arial</vt:lpstr>
      <vt:lpstr>宋体</vt:lpstr>
      <vt:lpstr>Wingdings</vt:lpstr>
      <vt:lpstr>等线</vt:lpstr>
      <vt:lpstr>微软雅黑</vt:lpstr>
      <vt:lpstr>珠穆朗玛—乌金苏通体</vt:lpstr>
      <vt:lpstr>Calibri</vt:lpstr>
      <vt:lpstr>Arial Unicode MS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一块办公PPT模板</dc:title>
  <dc:creator>一块办公</dc:creator>
  <cp:keywords>一块办公</cp:keywords>
  <dc:description>一块办公 https://www.ykbg.com</dc:description>
  <dc:subject>一块办公PPT模板</dc:subject>
  <cp:category>演示文稿</cp:category>
  <cp:lastModifiedBy>LesNun</cp:lastModifiedBy>
  <cp:revision>112</cp:revision>
  <dcterms:created xsi:type="dcterms:W3CDTF">2019-03-07T05:30:00Z</dcterms:created>
  <dcterms:modified xsi:type="dcterms:W3CDTF">2021-12-09T07:36:57Z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8E3B42E423264AB698A99CB3EFD04795</vt:lpwstr>
  </property>
  <property fmtid="{D5CDD505-2E9C-101B-9397-08002B2CF9AE}" pid="3" name="KSOProductBuildVer">
    <vt:lpwstr>2052-11.1.0.11115</vt:lpwstr>
  </property>
</Properties>
</file>

<file path=docProps/thumbnail.jpeg>
</file>